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69" r:id="rId4"/>
    <p:sldId id="264" r:id="rId5"/>
    <p:sldId id="259" r:id="rId6"/>
    <p:sldId id="261" r:id="rId7"/>
    <p:sldId id="271" r:id="rId8"/>
    <p:sldId id="260" r:id="rId9"/>
    <p:sldId id="266" r:id="rId10"/>
    <p:sldId id="263" r:id="rId11"/>
    <p:sldId id="265" r:id="rId12"/>
    <p:sldId id="262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919855120767577"/>
          <c:y val="0"/>
          <c:w val="0.72354561248428118"/>
          <c:h val="0.760388523749886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представлений 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strRef>
              <c:f>Лист1!$A$2:$A$15</c:f>
              <c:strCache>
                <c:ptCount val="14"/>
                <c:pt idx="0">
                  <c:v>ПКГО</c:v>
                </c:pt>
                <c:pt idx="1">
                  <c:v>Еизово</c:v>
                </c:pt>
                <c:pt idx="2">
                  <c:v>Вилючинск</c:v>
                </c:pt>
                <c:pt idx="3">
                  <c:v>Мильково</c:v>
                </c:pt>
                <c:pt idx="4">
                  <c:v>Усть-Камчатск</c:v>
                </c:pt>
                <c:pt idx="5">
                  <c:v>Усть-Большерецк</c:v>
                </c:pt>
                <c:pt idx="6">
                  <c:v>Соболево</c:v>
                </c:pt>
                <c:pt idx="7">
                  <c:v>Быстринский</c:v>
                </c:pt>
                <c:pt idx="8">
                  <c:v>Алеутский</c:v>
                </c:pt>
                <c:pt idx="9">
                  <c:v>Палана</c:v>
                </c:pt>
                <c:pt idx="10">
                  <c:v>Пенжинский</c:v>
                </c:pt>
                <c:pt idx="11">
                  <c:v>Карагинский</c:v>
                </c:pt>
                <c:pt idx="12">
                  <c:v>Тигильский</c:v>
                </c:pt>
                <c:pt idx="13">
                  <c:v>Олюторский 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122</c:v>
                </c:pt>
                <c:pt idx="1">
                  <c:v>158</c:v>
                </c:pt>
                <c:pt idx="2">
                  <c:v>15</c:v>
                </c:pt>
                <c:pt idx="3">
                  <c:v>11</c:v>
                </c:pt>
                <c:pt idx="4">
                  <c:v>9</c:v>
                </c:pt>
                <c:pt idx="5">
                  <c:v>3</c:v>
                </c:pt>
                <c:pt idx="6">
                  <c:v>1</c:v>
                </c:pt>
                <c:pt idx="7">
                  <c:v>14</c:v>
                </c:pt>
                <c:pt idx="8">
                  <c:v>0</c:v>
                </c:pt>
                <c:pt idx="9">
                  <c:v>8</c:v>
                </c:pt>
                <c:pt idx="10">
                  <c:v>4</c:v>
                </c:pt>
                <c:pt idx="11">
                  <c:v>7</c:v>
                </c:pt>
                <c:pt idx="12">
                  <c:v>9</c:v>
                </c:pt>
                <c:pt idx="13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обеспечено в 2014 году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Лист1!$A$2:$A$15</c:f>
              <c:strCache>
                <c:ptCount val="14"/>
                <c:pt idx="0">
                  <c:v>ПКГО</c:v>
                </c:pt>
                <c:pt idx="1">
                  <c:v>Еизово</c:v>
                </c:pt>
                <c:pt idx="2">
                  <c:v>Вилючинск</c:v>
                </c:pt>
                <c:pt idx="3">
                  <c:v>Мильково</c:v>
                </c:pt>
                <c:pt idx="4">
                  <c:v>Усть-Камчатск</c:v>
                </c:pt>
                <c:pt idx="5">
                  <c:v>Усть-Большерецк</c:v>
                </c:pt>
                <c:pt idx="6">
                  <c:v>Соболево</c:v>
                </c:pt>
                <c:pt idx="7">
                  <c:v>Быстринский</c:v>
                </c:pt>
                <c:pt idx="8">
                  <c:v>Алеутский</c:v>
                </c:pt>
                <c:pt idx="9">
                  <c:v>Палана</c:v>
                </c:pt>
                <c:pt idx="10">
                  <c:v>Пенжинский</c:v>
                </c:pt>
                <c:pt idx="11">
                  <c:v>Карагинский</c:v>
                </c:pt>
                <c:pt idx="12">
                  <c:v>Тигильский</c:v>
                </c:pt>
                <c:pt idx="13">
                  <c:v>Олюторский 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44</c:v>
                </c:pt>
                <c:pt idx="1">
                  <c:v>34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4</c:v>
                </c:pt>
                <c:pt idx="11">
                  <c:v>0</c:v>
                </c:pt>
                <c:pt idx="12">
                  <c:v>1</c:v>
                </c:pt>
                <c:pt idx="1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gapDepth val="300"/>
        <c:shape val="cylinder"/>
        <c:axId val="36532992"/>
        <c:axId val="26582016"/>
        <c:axId val="0"/>
      </c:bar3DChart>
      <c:catAx>
        <c:axId val="365329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5400000" vert="horz" anchor="ctr" anchorCtr="0"/>
          <a:lstStyle/>
          <a:p>
            <a:pPr>
              <a:defRPr/>
            </a:pPr>
            <a:endParaRPr lang="ru-RU"/>
          </a:p>
        </c:txPr>
        <c:crossAx val="26582016"/>
        <c:crosses val="autoZero"/>
        <c:auto val="1"/>
        <c:lblAlgn val="ctr"/>
        <c:lblOffset val="100"/>
        <c:noMultiLvlLbl val="0"/>
      </c:catAx>
      <c:valAx>
        <c:axId val="26582016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3653299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900"/>
            </a:pPr>
            <a:endParaRPr lang="ru-RU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974372387198299"/>
          <c:y val="0"/>
          <c:w val="0.8251576867707392"/>
          <c:h val="0.867699781339628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представлений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strRef>
              <c:f>Лист1!$A$2:$A$15</c:f>
              <c:strCache>
                <c:ptCount val="14"/>
                <c:pt idx="0">
                  <c:v>ПКГО</c:v>
                </c:pt>
                <c:pt idx="1">
                  <c:v>Елизово</c:v>
                </c:pt>
                <c:pt idx="2">
                  <c:v>Вилючинскг</c:v>
                </c:pt>
                <c:pt idx="3">
                  <c:v>Мильково</c:v>
                </c:pt>
                <c:pt idx="4">
                  <c:v>Усть-Камчатск</c:v>
                </c:pt>
                <c:pt idx="5">
                  <c:v>Усть-Большерецк</c:v>
                </c:pt>
                <c:pt idx="6">
                  <c:v>Соболево</c:v>
                </c:pt>
                <c:pt idx="7">
                  <c:v>Быстринский</c:v>
                </c:pt>
                <c:pt idx="8">
                  <c:v>Алеутский </c:v>
                </c:pt>
                <c:pt idx="9">
                  <c:v>Палана</c:v>
                </c:pt>
                <c:pt idx="10">
                  <c:v>Пенжинский </c:v>
                </c:pt>
                <c:pt idx="11">
                  <c:v>Карагинский</c:v>
                </c:pt>
                <c:pt idx="12">
                  <c:v>Тигильский</c:v>
                </c:pt>
                <c:pt idx="13">
                  <c:v>Олюторский 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14</c:v>
                </c:pt>
                <c:pt idx="1">
                  <c:v>18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 нарушением срока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Лист1!$A$2:$A$15</c:f>
              <c:strCache>
                <c:ptCount val="14"/>
                <c:pt idx="0">
                  <c:v>ПКГО</c:v>
                </c:pt>
                <c:pt idx="1">
                  <c:v>Елизово</c:v>
                </c:pt>
                <c:pt idx="2">
                  <c:v>Вилючинскг</c:v>
                </c:pt>
                <c:pt idx="3">
                  <c:v>Мильково</c:v>
                </c:pt>
                <c:pt idx="4">
                  <c:v>Усть-Камчатск</c:v>
                </c:pt>
                <c:pt idx="5">
                  <c:v>Усть-Большерецк</c:v>
                </c:pt>
                <c:pt idx="6">
                  <c:v>Соболево</c:v>
                </c:pt>
                <c:pt idx="7">
                  <c:v>Быстринский</c:v>
                </c:pt>
                <c:pt idx="8">
                  <c:v>Алеутский </c:v>
                </c:pt>
                <c:pt idx="9">
                  <c:v>Палана</c:v>
                </c:pt>
                <c:pt idx="10">
                  <c:v>Пенжинский </c:v>
                </c:pt>
                <c:pt idx="11">
                  <c:v>Карагинский</c:v>
                </c:pt>
                <c:pt idx="12">
                  <c:v>Тигильский</c:v>
                </c:pt>
                <c:pt idx="13">
                  <c:v>Олюторский 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3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gapDepth val="324"/>
        <c:shape val="cylinder"/>
        <c:axId val="123061376"/>
        <c:axId val="123062912"/>
        <c:axId val="0"/>
      </c:bar3DChart>
      <c:catAx>
        <c:axId val="123061376"/>
        <c:scaling>
          <c:orientation val="minMax"/>
        </c:scaling>
        <c:delete val="0"/>
        <c:axPos val="b"/>
        <c:majorTickMark val="none"/>
        <c:minorTickMark val="none"/>
        <c:tickLblPos val="nextTo"/>
        <c:crossAx val="123062912"/>
        <c:crosses val="autoZero"/>
        <c:auto val="1"/>
        <c:lblAlgn val="ctr"/>
        <c:lblOffset val="100"/>
        <c:noMultiLvlLbl val="0"/>
      </c:catAx>
      <c:valAx>
        <c:axId val="123062912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12306137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700"/>
            </a:pPr>
            <a:endParaRPr lang="ru-RU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человек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550</c:v>
                </c:pt>
                <c:pt idx="1">
                  <c:v>190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Количество квартир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425</c:v>
                </c:pt>
                <c:pt idx="1">
                  <c:v>167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3000576"/>
        <c:axId val="124719872"/>
        <c:axId val="0"/>
      </c:bar3DChart>
      <c:catAx>
        <c:axId val="133000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24719872"/>
        <c:crosses val="autoZero"/>
        <c:auto val="1"/>
        <c:lblAlgn val="ctr"/>
        <c:lblOffset val="100"/>
        <c:noMultiLvlLbl val="0"/>
      </c:catAx>
      <c:valAx>
        <c:axId val="12471987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300057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="1" i="0" baseline="0"/>
            </a:pPr>
            <a:endParaRPr lang="ru-RU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положительные решения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strRef>
              <c:f>Лист1!$A$2:$A$15</c:f>
              <c:strCache>
                <c:ptCount val="14"/>
                <c:pt idx="0">
                  <c:v>Петропавловск-Камчатский городской округ</c:v>
                </c:pt>
                <c:pt idx="1">
                  <c:v>Елизовский муниципальный район</c:v>
                </c:pt>
                <c:pt idx="2">
                  <c:v>Вилючинский городской округ</c:v>
                </c:pt>
                <c:pt idx="3">
                  <c:v>Мильковский муниципальный район</c:v>
                </c:pt>
                <c:pt idx="4">
                  <c:v>Усть-Камчатский муниципальный район</c:v>
                </c:pt>
                <c:pt idx="5">
                  <c:v>Усть-Большерецкий муниципальный район</c:v>
                </c:pt>
                <c:pt idx="6">
                  <c:v>Соболевский муниципальный район</c:v>
                </c:pt>
                <c:pt idx="7">
                  <c:v>Быстринский муниципальный район</c:v>
                </c:pt>
                <c:pt idx="8">
                  <c:v>Алеутский муниципальный район</c:v>
                </c:pt>
                <c:pt idx="9">
                  <c:v>городской округ «поселок Палана»</c:v>
                </c:pt>
                <c:pt idx="10">
                  <c:v>Пенжинский муниципальный район </c:v>
                </c:pt>
                <c:pt idx="11">
                  <c:v>Карагинский муниципальный район </c:v>
                </c:pt>
                <c:pt idx="12">
                  <c:v>Тигильский муниципальный район</c:v>
                </c:pt>
                <c:pt idx="13">
                  <c:v>Олюторский муниципальный район 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8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</c:v>
                </c:pt>
                <c:pt idx="10">
                  <c:v>0</c:v>
                </c:pt>
                <c:pt idx="11">
                  <c:v>2</c:v>
                </c:pt>
                <c:pt idx="12">
                  <c:v>0</c:v>
                </c:pt>
                <c:pt idx="13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отрицательные решения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Лист1!$A$2:$A$15</c:f>
              <c:strCache>
                <c:ptCount val="14"/>
                <c:pt idx="0">
                  <c:v>Петропавловск-Камчатский городской округ</c:v>
                </c:pt>
                <c:pt idx="1">
                  <c:v>Елизовский муниципальный район</c:v>
                </c:pt>
                <c:pt idx="2">
                  <c:v>Вилючинский городской округ</c:v>
                </c:pt>
                <c:pt idx="3">
                  <c:v>Мильковский муниципальный район</c:v>
                </c:pt>
                <c:pt idx="4">
                  <c:v>Усть-Камчатский муниципальный район</c:v>
                </c:pt>
                <c:pt idx="5">
                  <c:v>Усть-Большерецкий муниципальный район</c:v>
                </c:pt>
                <c:pt idx="6">
                  <c:v>Соболевский муниципальный район</c:v>
                </c:pt>
                <c:pt idx="7">
                  <c:v>Быстринский муниципальный район</c:v>
                </c:pt>
                <c:pt idx="8">
                  <c:v>Алеутский муниципальный район</c:v>
                </c:pt>
                <c:pt idx="9">
                  <c:v>городской округ «поселок Палана»</c:v>
                </c:pt>
                <c:pt idx="10">
                  <c:v>Пенжинский муниципальный район </c:v>
                </c:pt>
                <c:pt idx="11">
                  <c:v>Карагинский муниципальный район </c:v>
                </c:pt>
                <c:pt idx="12">
                  <c:v>Тигильский муниципальный район</c:v>
                </c:pt>
                <c:pt idx="13">
                  <c:v>Олюторский муниципальный район 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7</c:v>
                </c:pt>
                <c:pt idx="1">
                  <c:v>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shape val="cylinder"/>
        <c:axId val="89583616"/>
        <c:axId val="89585152"/>
        <c:axId val="0"/>
      </c:bar3DChart>
      <c:catAx>
        <c:axId val="89583616"/>
        <c:scaling>
          <c:orientation val="minMax"/>
        </c:scaling>
        <c:delete val="0"/>
        <c:axPos val="b"/>
        <c:majorTickMark val="none"/>
        <c:minorTickMark val="none"/>
        <c:tickLblPos val="nextTo"/>
        <c:crossAx val="89585152"/>
        <c:crosses val="autoZero"/>
        <c:auto val="1"/>
        <c:lblAlgn val="ctr"/>
        <c:lblOffset val="100"/>
        <c:noMultiLvlLbl val="0"/>
      </c:catAx>
      <c:valAx>
        <c:axId val="89585152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8958361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700" b="1"/>
            </a:pPr>
            <a:endParaRPr lang="ru-RU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1ABE22-9B58-4501-BAC3-FA09F1F6AB61}" type="doc">
      <dgm:prSet loTypeId="urn:microsoft.com/office/officeart/2005/8/layout/pList2" loCatId="list" qsTypeId="urn:microsoft.com/office/officeart/2005/8/quickstyle/3d1" qsCatId="3D" csTypeId="urn:microsoft.com/office/officeart/2005/8/colors/accent2_5" csCatId="accent2" phldr="1"/>
      <dgm:spPr/>
    </dgm:pt>
    <dgm:pt modelId="{96B64822-A540-4D01-A12C-04227505BF1E}">
      <dgm:prSet phldrT="[Текст]"/>
      <dgm:spPr/>
      <dgm:t>
        <a:bodyPr/>
        <a:lstStyle/>
        <a:p>
          <a:r>
            <a:rPr lang="ru-RU" dirty="0" smtClean="0"/>
            <a:t>Обеспечение жилыми помещениями детей-сирот, не имеющих жилья или, если проживание в имеющемся жилье признано невозможным</a:t>
          </a:r>
          <a:endParaRPr lang="ru-RU" dirty="0"/>
        </a:p>
      </dgm:t>
    </dgm:pt>
    <dgm:pt modelId="{616B857C-360F-420A-B9F9-B209596EDFA1}" type="parTrans" cxnId="{374367ED-E064-4536-B47E-0D0D93251B7E}">
      <dgm:prSet/>
      <dgm:spPr/>
      <dgm:t>
        <a:bodyPr/>
        <a:lstStyle/>
        <a:p>
          <a:endParaRPr lang="ru-RU"/>
        </a:p>
      </dgm:t>
    </dgm:pt>
    <dgm:pt modelId="{3E14C275-EA6A-4FA4-8DE4-34B55C4A09FF}" type="sibTrans" cxnId="{374367ED-E064-4536-B47E-0D0D93251B7E}">
      <dgm:prSet/>
      <dgm:spPr/>
      <dgm:t>
        <a:bodyPr/>
        <a:lstStyle/>
        <a:p>
          <a:endParaRPr lang="ru-RU"/>
        </a:p>
      </dgm:t>
    </dgm:pt>
    <dgm:pt modelId="{46A0FEB1-3D64-4C5F-A6AD-0E25A301C243}">
      <dgm:prSet phldrT="[Текст]"/>
      <dgm:spPr/>
      <dgm:t>
        <a:bodyPr/>
        <a:lstStyle/>
        <a:p>
          <a:r>
            <a:rPr lang="ru-RU" dirty="0" smtClean="0"/>
            <a:t>Контроль за сохранностью жилых помещений, принадлежащих детям-сиротам на праве собственности или на праве пользования</a:t>
          </a:r>
          <a:endParaRPr lang="ru-RU" dirty="0"/>
        </a:p>
      </dgm:t>
    </dgm:pt>
    <dgm:pt modelId="{FDD2CFC5-4A01-4A6F-9627-EF55912BFFBE}" type="parTrans" cxnId="{DE600A06-F24C-4D93-B79E-1436394025D5}">
      <dgm:prSet/>
      <dgm:spPr/>
      <dgm:t>
        <a:bodyPr/>
        <a:lstStyle/>
        <a:p>
          <a:endParaRPr lang="ru-RU"/>
        </a:p>
      </dgm:t>
    </dgm:pt>
    <dgm:pt modelId="{D0D294CD-A483-465F-8630-479B58712982}" type="sibTrans" cxnId="{DE600A06-F24C-4D93-B79E-1436394025D5}">
      <dgm:prSet/>
      <dgm:spPr/>
      <dgm:t>
        <a:bodyPr/>
        <a:lstStyle/>
        <a:p>
          <a:endParaRPr lang="ru-RU"/>
        </a:p>
      </dgm:t>
    </dgm:pt>
    <dgm:pt modelId="{D7FDF88D-56F6-4E12-98FF-143F3281B787}" type="pres">
      <dgm:prSet presAssocID="{7D1ABE22-9B58-4501-BAC3-FA09F1F6AB61}" presName="Name0" presStyleCnt="0">
        <dgm:presLayoutVars>
          <dgm:dir/>
          <dgm:resizeHandles val="exact"/>
        </dgm:presLayoutVars>
      </dgm:prSet>
      <dgm:spPr/>
    </dgm:pt>
    <dgm:pt modelId="{00C0F9BB-5D0B-463A-AA42-F23668A1942D}" type="pres">
      <dgm:prSet presAssocID="{7D1ABE22-9B58-4501-BAC3-FA09F1F6AB61}" presName="bkgdShp" presStyleLbl="alignAccFollowNode1" presStyleIdx="0" presStyleCnt="1"/>
      <dgm:spPr/>
    </dgm:pt>
    <dgm:pt modelId="{3D7B1344-32C3-49EB-8EB1-AC3BC1346B3D}" type="pres">
      <dgm:prSet presAssocID="{7D1ABE22-9B58-4501-BAC3-FA09F1F6AB61}" presName="linComp" presStyleCnt="0"/>
      <dgm:spPr/>
    </dgm:pt>
    <dgm:pt modelId="{A489DD1D-5262-43C4-A5CF-CB9579D845C1}" type="pres">
      <dgm:prSet presAssocID="{96B64822-A540-4D01-A12C-04227505BF1E}" presName="compNode" presStyleCnt="0"/>
      <dgm:spPr/>
    </dgm:pt>
    <dgm:pt modelId="{C7CBF176-2BFA-46B3-9242-5A0E16C1CA86}" type="pres">
      <dgm:prSet presAssocID="{96B64822-A540-4D01-A12C-04227505BF1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AE34CA-8896-4AF1-B2F8-27EFD54D6957}" type="pres">
      <dgm:prSet presAssocID="{96B64822-A540-4D01-A12C-04227505BF1E}" presName="invisiNode" presStyleLbl="node1" presStyleIdx="0" presStyleCnt="2"/>
      <dgm:spPr/>
    </dgm:pt>
    <dgm:pt modelId="{76722FDA-A801-430B-9115-95E2FBF2FEAB}" type="pres">
      <dgm:prSet presAssocID="{96B64822-A540-4D01-A12C-04227505BF1E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</dgm:spPr>
    </dgm:pt>
    <dgm:pt modelId="{4C6C3568-8858-4E2A-8761-8F7A8DD79A94}" type="pres">
      <dgm:prSet presAssocID="{3E14C275-EA6A-4FA4-8DE4-34B55C4A09F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1A490D0-7A16-4607-A829-3D7A852B60EB}" type="pres">
      <dgm:prSet presAssocID="{46A0FEB1-3D64-4C5F-A6AD-0E25A301C243}" presName="compNode" presStyleCnt="0"/>
      <dgm:spPr/>
    </dgm:pt>
    <dgm:pt modelId="{5399C963-2BDE-4CD3-B885-C4A78A406416}" type="pres">
      <dgm:prSet presAssocID="{46A0FEB1-3D64-4C5F-A6AD-0E25A301C24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A08A9-3D0E-4AA2-B3A9-7FF9E011572E}" type="pres">
      <dgm:prSet presAssocID="{46A0FEB1-3D64-4C5F-A6AD-0E25A301C243}" presName="invisiNode" presStyleLbl="node1" presStyleIdx="1" presStyleCnt="2"/>
      <dgm:spPr/>
    </dgm:pt>
    <dgm:pt modelId="{DBBB2536-2265-449A-A6B4-89B3B6A1C4E7}" type="pres">
      <dgm:prSet presAssocID="{46A0FEB1-3D64-4C5F-A6AD-0E25A301C243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</dgm:ptLst>
  <dgm:cxnLst>
    <dgm:cxn modelId="{252CC566-0190-4FAA-832B-CD5D49E696E2}" type="presOf" srcId="{7D1ABE22-9B58-4501-BAC3-FA09F1F6AB61}" destId="{D7FDF88D-56F6-4E12-98FF-143F3281B787}" srcOrd="0" destOrd="0" presId="urn:microsoft.com/office/officeart/2005/8/layout/pList2"/>
    <dgm:cxn modelId="{374367ED-E064-4536-B47E-0D0D93251B7E}" srcId="{7D1ABE22-9B58-4501-BAC3-FA09F1F6AB61}" destId="{96B64822-A540-4D01-A12C-04227505BF1E}" srcOrd="0" destOrd="0" parTransId="{616B857C-360F-420A-B9F9-B209596EDFA1}" sibTransId="{3E14C275-EA6A-4FA4-8DE4-34B55C4A09FF}"/>
    <dgm:cxn modelId="{DE600A06-F24C-4D93-B79E-1436394025D5}" srcId="{7D1ABE22-9B58-4501-BAC3-FA09F1F6AB61}" destId="{46A0FEB1-3D64-4C5F-A6AD-0E25A301C243}" srcOrd="1" destOrd="0" parTransId="{FDD2CFC5-4A01-4A6F-9627-EF55912BFFBE}" sibTransId="{D0D294CD-A483-465F-8630-479B58712982}"/>
    <dgm:cxn modelId="{4E318FEE-0A41-4C5F-8674-DE7439CE4951}" type="presOf" srcId="{46A0FEB1-3D64-4C5F-A6AD-0E25A301C243}" destId="{5399C963-2BDE-4CD3-B885-C4A78A406416}" srcOrd="0" destOrd="0" presId="urn:microsoft.com/office/officeart/2005/8/layout/pList2"/>
    <dgm:cxn modelId="{F0B8AA1D-4978-4ED2-9761-810AF6B8C046}" type="presOf" srcId="{3E14C275-EA6A-4FA4-8DE4-34B55C4A09FF}" destId="{4C6C3568-8858-4E2A-8761-8F7A8DD79A94}" srcOrd="0" destOrd="0" presId="urn:microsoft.com/office/officeart/2005/8/layout/pList2"/>
    <dgm:cxn modelId="{C468614F-9F80-4B00-9B72-AB8527383E6A}" type="presOf" srcId="{96B64822-A540-4D01-A12C-04227505BF1E}" destId="{C7CBF176-2BFA-46B3-9242-5A0E16C1CA86}" srcOrd="0" destOrd="0" presId="urn:microsoft.com/office/officeart/2005/8/layout/pList2"/>
    <dgm:cxn modelId="{F8AEB67B-DC15-4052-AA60-E26B0FBDD029}" type="presParOf" srcId="{D7FDF88D-56F6-4E12-98FF-143F3281B787}" destId="{00C0F9BB-5D0B-463A-AA42-F23668A1942D}" srcOrd="0" destOrd="0" presId="urn:microsoft.com/office/officeart/2005/8/layout/pList2"/>
    <dgm:cxn modelId="{4B104F9E-0D03-43DF-A01F-5D33F36E11B8}" type="presParOf" srcId="{D7FDF88D-56F6-4E12-98FF-143F3281B787}" destId="{3D7B1344-32C3-49EB-8EB1-AC3BC1346B3D}" srcOrd="1" destOrd="0" presId="urn:microsoft.com/office/officeart/2005/8/layout/pList2"/>
    <dgm:cxn modelId="{C28F5F7A-19E0-4589-8D45-935666523278}" type="presParOf" srcId="{3D7B1344-32C3-49EB-8EB1-AC3BC1346B3D}" destId="{A489DD1D-5262-43C4-A5CF-CB9579D845C1}" srcOrd="0" destOrd="0" presId="urn:microsoft.com/office/officeart/2005/8/layout/pList2"/>
    <dgm:cxn modelId="{42214233-A6FA-48A8-B69B-20D67BFC0600}" type="presParOf" srcId="{A489DD1D-5262-43C4-A5CF-CB9579D845C1}" destId="{C7CBF176-2BFA-46B3-9242-5A0E16C1CA86}" srcOrd="0" destOrd="0" presId="urn:microsoft.com/office/officeart/2005/8/layout/pList2"/>
    <dgm:cxn modelId="{F6D92DC6-B100-4B62-8DB0-2F44B89AE580}" type="presParOf" srcId="{A489DD1D-5262-43C4-A5CF-CB9579D845C1}" destId="{F6AE34CA-8896-4AF1-B2F8-27EFD54D6957}" srcOrd="1" destOrd="0" presId="urn:microsoft.com/office/officeart/2005/8/layout/pList2"/>
    <dgm:cxn modelId="{53E7FDA2-8E46-4AFA-A56D-21CEC75EB60B}" type="presParOf" srcId="{A489DD1D-5262-43C4-A5CF-CB9579D845C1}" destId="{76722FDA-A801-430B-9115-95E2FBF2FEAB}" srcOrd="2" destOrd="0" presId="urn:microsoft.com/office/officeart/2005/8/layout/pList2"/>
    <dgm:cxn modelId="{9500E3D3-4E77-48BF-A00D-430114722A9B}" type="presParOf" srcId="{3D7B1344-32C3-49EB-8EB1-AC3BC1346B3D}" destId="{4C6C3568-8858-4E2A-8761-8F7A8DD79A94}" srcOrd="1" destOrd="0" presId="urn:microsoft.com/office/officeart/2005/8/layout/pList2"/>
    <dgm:cxn modelId="{AEFB55E8-5F4A-45E4-A410-CDCE7E00AB61}" type="presParOf" srcId="{3D7B1344-32C3-49EB-8EB1-AC3BC1346B3D}" destId="{41A490D0-7A16-4607-A829-3D7A852B60EB}" srcOrd="2" destOrd="0" presId="urn:microsoft.com/office/officeart/2005/8/layout/pList2"/>
    <dgm:cxn modelId="{0664E76F-068D-470A-996D-B402D389C601}" type="presParOf" srcId="{41A490D0-7A16-4607-A829-3D7A852B60EB}" destId="{5399C963-2BDE-4CD3-B885-C4A78A406416}" srcOrd="0" destOrd="0" presId="urn:microsoft.com/office/officeart/2005/8/layout/pList2"/>
    <dgm:cxn modelId="{83D1A351-22F2-41C7-8FEC-E9978057EF0B}" type="presParOf" srcId="{41A490D0-7A16-4607-A829-3D7A852B60EB}" destId="{10DA08A9-3D0E-4AA2-B3A9-7FF9E011572E}" srcOrd="1" destOrd="0" presId="urn:microsoft.com/office/officeart/2005/8/layout/pList2"/>
    <dgm:cxn modelId="{4B8C7903-BC6C-4221-B6CE-FF34DCCA3969}" type="presParOf" srcId="{41A490D0-7A16-4607-A829-3D7A852B60EB}" destId="{DBBB2536-2265-449A-A6B4-89B3B6A1C4E7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0A16EE-B28D-45C7-B010-05498EFE0723}" type="doc">
      <dgm:prSet loTypeId="urn:microsoft.com/office/officeart/2005/8/layout/vList4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E3F36E-CD8B-4F95-ABB4-8DD460AD8EDF}">
      <dgm:prSet phldrT="[Текст]" custT="1"/>
      <dgm:spPr/>
      <dgm:t>
        <a:bodyPr/>
        <a:lstStyle/>
        <a:p>
          <a:r>
            <a:rPr lang="ru-RU" sz="2400" dirty="0" smtClean="0"/>
            <a:t>формирование списка детей-сирот и лиц из их числа, которые подлежат обеспечению жилыми помещениями</a:t>
          </a:r>
        </a:p>
      </dgm:t>
    </dgm:pt>
    <dgm:pt modelId="{6561F1A0-0103-4676-AE5F-247ACB1A536C}" type="parTrans" cxnId="{DD37A7E2-9A81-4253-B50B-8D269A390011}">
      <dgm:prSet/>
      <dgm:spPr/>
      <dgm:t>
        <a:bodyPr/>
        <a:lstStyle/>
        <a:p>
          <a:endParaRPr lang="ru-RU"/>
        </a:p>
      </dgm:t>
    </dgm:pt>
    <dgm:pt modelId="{A6F174E2-196D-45BD-95F6-E6C4F7073BD6}" type="sibTrans" cxnId="{DD37A7E2-9A81-4253-B50B-8D269A390011}">
      <dgm:prSet/>
      <dgm:spPr/>
      <dgm:t>
        <a:bodyPr/>
        <a:lstStyle/>
        <a:p>
          <a:endParaRPr lang="ru-RU"/>
        </a:p>
      </dgm:t>
    </dgm:pt>
    <dgm:pt modelId="{B15833A7-0E10-4C59-A84D-3C0A7F237864}">
      <dgm:prSet phldrT="[Текст]" custT="1"/>
      <dgm:spPr/>
      <dgm:t>
        <a:bodyPr/>
        <a:lstStyle/>
        <a:p>
          <a:r>
            <a:rPr lang="ru-RU" sz="2400" dirty="0" smtClean="0"/>
            <a:t>признание невозможным проживания детей-сирот и лиц из их числа в ранее занимаемых жилых помещениях</a:t>
          </a:r>
        </a:p>
      </dgm:t>
    </dgm:pt>
    <dgm:pt modelId="{22AF2E27-280D-482C-9713-C012FD76D462}" type="parTrans" cxnId="{5A6B31FC-682E-4E81-9E3F-80473F9DF604}">
      <dgm:prSet/>
      <dgm:spPr/>
      <dgm:t>
        <a:bodyPr/>
        <a:lstStyle/>
        <a:p>
          <a:endParaRPr lang="ru-RU"/>
        </a:p>
      </dgm:t>
    </dgm:pt>
    <dgm:pt modelId="{9065E0FF-9D7D-41B5-BD1E-12A348B69A82}" type="sibTrans" cxnId="{5A6B31FC-682E-4E81-9E3F-80473F9DF604}">
      <dgm:prSet/>
      <dgm:spPr/>
      <dgm:t>
        <a:bodyPr/>
        <a:lstStyle/>
        <a:p>
          <a:endParaRPr lang="ru-RU"/>
        </a:p>
      </dgm:t>
    </dgm:pt>
    <dgm:pt modelId="{19EEE8A6-473D-4BBE-83BC-6357935DA604}">
      <dgm:prSet phldrT="[Текст]" custT="1"/>
      <dgm:spPr/>
      <dgm:t>
        <a:bodyPr/>
        <a:lstStyle/>
        <a:p>
          <a:r>
            <a:rPr lang="ru-RU" sz="2400" dirty="0" smtClean="0"/>
            <a:t>формирование специализированного жилищного фонда для детей-сирот и лиц из их числа</a:t>
          </a:r>
        </a:p>
      </dgm:t>
    </dgm:pt>
    <dgm:pt modelId="{4038DACD-9955-4917-912E-4580F1E3C2BF}" type="parTrans" cxnId="{A31912C6-07A6-4E78-8E7A-8EE63CC0082C}">
      <dgm:prSet/>
      <dgm:spPr/>
      <dgm:t>
        <a:bodyPr/>
        <a:lstStyle/>
        <a:p>
          <a:endParaRPr lang="ru-RU"/>
        </a:p>
      </dgm:t>
    </dgm:pt>
    <dgm:pt modelId="{25778934-3EEE-4231-9061-364F6AC1DB57}" type="sibTrans" cxnId="{A31912C6-07A6-4E78-8E7A-8EE63CC0082C}">
      <dgm:prSet/>
      <dgm:spPr/>
      <dgm:t>
        <a:bodyPr/>
        <a:lstStyle/>
        <a:p>
          <a:endParaRPr lang="ru-RU"/>
        </a:p>
      </dgm:t>
    </dgm:pt>
    <dgm:pt modelId="{7D1963FB-8A6D-4EEC-8575-0188064B8810}" type="pres">
      <dgm:prSet presAssocID="{160A16EE-B28D-45C7-B010-05498EFE072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B7FACA-2D20-4B64-B372-EEB2B7341A81}" type="pres">
      <dgm:prSet presAssocID="{38E3F36E-CD8B-4F95-ABB4-8DD460AD8EDF}" presName="comp" presStyleCnt="0"/>
      <dgm:spPr/>
    </dgm:pt>
    <dgm:pt modelId="{99A31568-7917-4E3D-B927-9587AF4B5106}" type="pres">
      <dgm:prSet presAssocID="{38E3F36E-CD8B-4F95-ABB4-8DD460AD8EDF}" presName="box" presStyleLbl="node1" presStyleIdx="0" presStyleCnt="3"/>
      <dgm:spPr/>
      <dgm:t>
        <a:bodyPr/>
        <a:lstStyle/>
        <a:p>
          <a:endParaRPr lang="ru-RU"/>
        </a:p>
      </dgm:t>
    </dgm:pt>
    <dgm:pt modelId="{E0A23584-CA6C-4B51-9656-85829A0A5746}" type="pres">
      <dgm:prSet presAssocID="{38E3F36E-CD8B-4F95-ABB4-8DD460AD8EDF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9FC0AB2C-773E-45CF-B715-4E5B93F16D54}" type="pres">
      <dgm:prSet presAssocID="{38E3F36E-CD8B-4F95-ABB4-8DD460AD8ED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5B8BE-BC22-46E8-B5DE-8F6EBF8F5A95}" type="pres">
      <dgm:prSet presAssocID="{A6F174E2-196D-45BD-95F6-E6C4F7073BD6}" presName="spacer" presStyleCnt="0"/>
      <dgm:spPr/>
    </dgm:pt>
    <dgm:pt modelId="{9CE66394-1073-4B12-A819-D11AA523C905}" type="pres">
      <dgm:prSet presAssocID="{B15833A7-0E10-4C59-A84D-3C0A7F237864}" presName="comp" presStyleCnt="0"/>
      <dgm:spPr/>
    </dgm:pt>
    <dgm:pt modelId="{E95FED71-E274-4C8A-BFFC-87A824ABCEC1}" type="pres">
      <dgm:prSet presAssocID="{B15833A7-0E10-4C59-A84D-3C0A7F237864}" presName="box" presStyleLbl="node1" presStyleIdx="1" presStyleCnt="3"/>
      <dgm:spPr/>
      <dgm:t>
        <a:bodyPr/>
        <a:lstStyle/>
        <a:p>
          <a:endParaRPr lang="ru-RU"/>
        </a:p>
      </dgm:t>
    </dgm:pt>
    <dgm:pt modelId="{92034E86-2F6F-45BB-9E25-A5394B79DBF7}" type="pres">
      <dgm:prSet presAssocID="{B15833A7-0E10-4C59-A84D-3C0A7F237864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2E1C1589-55E3-4794-89E9-9D2DC5F5AE35}" type="pres">
      <dgm:prSet presAssocID="{B15833A7-0E10-4C59-A84D-3C0A7F23786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32B04-4798-41CD-BC6A-ADA1C69A0DC1}" type="pres">
      <dgm:prSet presAssocID="{9065E0FF-9D7D-41B5-BD1E-12A348B69A82}" presName="spacer" presStyleCnt="0"/>
      <dgm:spPr/>
    </dgm:pt>
    <dgm:pt modelId="{AD9572E1-B256-4A80-A6A3-C60AC4DDB2F7}" type="pres">
      <dgm:prSet presAssocID="{19EEE8A6-473D-4BBE-83BC-6357935DA604}" presName="comp" presStyleCnt="0"/>
      <dgm:spPr/>
    </dgm:pt>
    <dgm:pt modelId="{5A4813F4-9311-409A-A963-A505A31A19CA}" type="pres">
      <dgm:prSet presAssocID="{19EEE8A6-473D-4BBE-83BC-6357935DA604}" presName="box" presStyleLbl="node1" presStyleIdx="2" presStyleCnt="3"/>
      <dgm:spPr/>
      <dgm:t>
        <a:bodyPr/>
        <a:lstStyle/>
        <a:p>
          <a:endParaRPr lang="ru-RU"/>
        </a:p>
      </dgm:t>
    </dgm:pt>
    <dgm:pt modelId="{69DD9682-1169-4F7B-B0BF-D482D2003DB9}" type="pres">
      <dgm:prSet presAssocID="{19EEE8A6-473D-4BBE-83BC-6357935DA604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F2C8A6F1-2F26-4801-BFD6-AF9EB1ABB18E}" type="pres">
      <dgm:prSet presAssocID="{19EEE8A6-473D-4BBE-83BC-6357935DA60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2BB995-0D1C-4C8A-A03E-77167E4E71BE}" type="presOf" srcId="{B15833A7-0E10-4C59-A84D-3C0A7F237864}" destId="{E95FED71-E274-4C8A-BFFC-87A824ABCEC1}" srcOrd="0" destOrd="0" presId="urn:microsoft.com/office/officeart/2005/8/layout/vList4"/>
    <dgm:cxn modelId="{303E7BD6-56CE-439B-9BFE-1313E4488B4A}" type="presOf" srcId="{19EEE8A6-473D-4BBE-83BC-6357935DA604}" destId="{5A4813F4-9311-409A-A963-A505A31A19CA}" srcOrd="0" destOrd="0" presId="urn:microsoft.com/office/officeart/2005/8/layout/vList4"/>
    <dgm:cxn modelId="{625AB818-C590-4DE0-8F1D-EAA9D7FFF1D0}" type="presOf" srcId="{38E3F36E-CD8B-4F95-ABB4-8DD460AD8EDF}" destId="{9FC0AB2C-773E-45CF-B715-4E5B93F16D54}" srcOrd="1" destOrd="0" presId="urn:microsoft.com/office/officeart/2005/8/layout/vList4"/>
    <dgm:cxn modelId="{DD37A7E2-9A81-4253-B50B-8D269A390011}" srcId="{160A16EE-B28D-45C7-B010-05498EFE0723}" destId="{38E3F36E-CD8B-4F95-ABB4-8DD460AD8EDF}" srcOrd="0" destOrd="0" parTransId="{6561F1A0-0103-4676-AE5F-247ACB1A536C}" sibTransId="{A6F174E2-196D-45BD-95F6-E6C4F7073BD6}"/>
    <dgm:cxn modelId="{158B579A-2FCD-4D5A-A941-26FD6383554A}" type="presOf" srcId="{160A16EE-B28D-45C7-B010-05498EFE0723}" destId="{7D1963FB-8A6D-4EEC-8575-0188064B8810}" srcOrd="0" destOrd="0" presId="urn:microsoft.com/office/officeart/2005/8/layout/vList4"/>
    <dgm:cxn modelId="{5F000AD2-94A5-46C6-913A-660086DC582B}" type="presOf" srcId="{38E3F36E-CD8B-4F95-ABB4-8DD460AD8EDF}" destId="{99A31568-7917-4E3D-B927-9587AF4B5106}" srcOrd="0" destOrd="0" presId="urn:microsoft.com/office/officeart/2005/8/layout/vList4"/>
    <dgm:cxn modelId="{A31912C6-07A6-4E78-8E7A-8EE63CC0082C}" srcId="{160A16EE-B28D-45C7-B010-05498EFE0723}" destId="{19EEE8A6-473D-4BBE-83BC-6357935DA604}" srcOrd="2" destOrd="0" parTransId="{4038DACD-9955-4917-912E-4580F1E3C2BF}" sibTransId="{25778934-3EEE-4231-9061-364F6AC1DB57}"/>
    <dgm:cxn modelId="{5A6B31FC-682E-4E81-9E3F-80473F9DF604}" srcId="{160A16EE-B28D-45C7-B010-05498EFE0723}" destId="{B15833A7-0E10-4C59-A84D-3C0A7F237864}" srcOrd="1" destOrd="0" parTransId="{22AF2E27-280D-482C-9713-C012FD76D462}" sibTransId="{9065E0FF-9D7D-41B5-BD1E-12A348B69A82}"/>
    <dgm:cxn modelId="{BFE791C7-8E17-4B0D-8EDE-E5845F2F8998}" type="presOf" srcId="{B15833A7-0E10-4C59-A84D-3C0A7F237864}" destId="{2E1C1589-55E3-4794-89E9-9D2DC5F5AE35}" srcOrd="1" destOrd="0" presId="urn:microsoft.com/office/officeart/2005/8/layout/vList4"/>
    <dgm:cxn modelId="{65961347-72DA-418A-A59B-0DD16EF1335C}" type="presOf" srcId="{19EEE8A6-473D-4BBE-83BC-6357935DA604}" destId="{F2C8A6F1-2F26-4801-BFD6-AF9EB1ABB18E}" srcOrd="1" destOrd="0" presId="urn:microsoft.com/office/officeart/2005/8/layout/vList4"/>
    <dgm:cxn modelId="{315DFDB0-597A-4BF1-B643-CA1080795D57}" type="presParOf" srcId="{7D1963FB-8A6D-4EEC-8575-0188064B8810}" destId="{A3B7FACA-2D20-4B64-B372-EEB2B7341A81}" srcOrd="0" destOrd="0" presId="urn:microsoft.com/office/officeart/2005/8/layout/vList4"/>
    <dgm:cxn modelId="{63D93F7A-BF98-417B-A78F-8C9D949C0FC7}" type="presParOf" srcId="{A3B7FACA-2D20-4B64-B372-EEB2B7341A81}" destId="{99A31568-7917-4E3D-B927-9587AF4B5106}" srcOrd="0" destOrd="0" presId="urn:microsoft.com/office/officeart/2005/8/layout/vList4"/>
    <dgm:cxn modelId="{4F7CFC56-40BD-4E1F-9EAB-57D3F9FD66C4}" type="presParOf" srcId="{A3B7FACA-2D20-4B64-B372-EEB2B7341A81}" destId="{E0A23584-CA6C-4B51-9656-85829A0A5746}" srcOrd="1" destOrd="0" presId="urn:microsoft.com/office/officeart/2005/8/layout/vList4"/>
    <dgm:cxn modelId="{7784878A-E031-41F7-A8C8-36388276E14D}" type="presParOf" srcId="{A3B7FACA-2D20-4B64-B372-EEB2B7341A81}" destId="{9FC0AB2C-773E-45CF-B715-4E5B93F16D54}" srcOrd="2" destOrd="0" presId="urn:microsoft.com/office/officeart/2005/8/layout/vList4"/>
    <dgm:cxn modelId="{7F1F1A79-4D24-45B8-94FE-CDDBCD8072A0}" type="presParOf" srcId="{7D1963FB-8A6D-4EEC-8575-0188064B8810}" destId="{6B25B8BE-BC22-46E8-B5DE-8F6EBF8F5A95}" srcOrd="1" destOrd="0" presId="urn:microsoft.com/office/officeart/2005/8/layout/vList4"/>
    <dgm:cxn modelId="{3089DC38-DCCC-49B8-B6D5-ADF6092AFBF1}" type="presParOf" srcId="{7D1963FB-8A6D-4EEC-8575-0188064B8810}" destId="{9CE66394-1073-4B12-A819-D11AA523C905}" srcOrd="2" destOrd="0" presId="urn:microsoft.com/office/officeart/2005/8/layout/vList4"/>
    <dgm:cxn modelId="{C6C1F8A3-89B5-4A80-8BFA-76E08DF069FB}" type="presParOf" srcId="{9CE66394-1073-4B12-A819-D11AA523C905}" destId="{E95FED71-E274-4C8A-BFFC-87A824ABCEC1}" srcOrd="0" destOrd="0" presId="urn:microsoft.com/office/officeart/2005/8/layout/vList4"/>
    <dgm:cxn modelId="{E38460F3-972F-46AB-AC08-8466E49329CD}" type="presParOf" srcId="{9CE66394-1073-4B12-A819-D11AA523C905}" destId="{92034E86-2F6F-45BB-9E25-A5394B79DBF7}" srcOrd="1" destOrd="0" presId="urn:microsoft.com/office/officeart/2005/8/layout/vList4"/>
    <dgm:cxn modelId="{D9B85842-D081-4583-BB71-04713E2262CD}" type="presParOf" srcId="{9CE66394-1073-4B12-A819-D11AA523C905}" destId="{2E1C1589-55E3-4794-89E9-9D2DC5F5AE35}" srcOrd="2" destOrd="0" presId="urn:microsoft.com/office/officeart/2005/8/layout/vList4"/>
    <dgm:cxn modelId="{7244EB54-55D9-4E3C-9E97-7EE3FBCFAFC1}" type="presParOf" srcId="{7D1963FB-8A6D-4EEC-8575-0188064B8810}" destId="{74432B04-4798-41CD-BC6A-ADA1C69A0DC1}" srcOrd="3" destOrd="0" presId="urn:microsoft.com/office/officeart/2005/8/layout/vList4"/>
    <dgm:cxn modelId="{310E486C-FB98-49D1-94E3-B3A1CF61A35F}" type="presParOf" srcId="{7D1963FB-8A6D-4EEC-8575-0188064B8810}" destId="{AD9572E1-B256-4A80-A6A3-C60AC4DDB2F7}" srcOrd="4" destOrd="0" presId="urn:microsoft.com/office/officeart/2005/8/layout/vList4"/>
    <dgm:cxn modelId="{A95C73C5-ED55-44FB-8829-61AFF1FD45C9}" type="presParOf" srcId="{AD9572E1-B256-4A80-A6A3-C60AC4DDB2F7}" destId="{5A4813F4-9311-409A-A963-A505A31A19CA}" srcOrd="0" destOrd="0" presId="urn:microsoft.com/office/officeart/2005/8/layout/vList4"/>
    <dgm:cxn modelId="{ABBBD32B-5802-4550-BAA8-638000E1C4E3}" type="presParOf" srcId="{AD9572E1-B256-4A80-A6A3-C60AC4DDB2F7}" destId="{69DD9682-1169-4F7B-B0BF-D482D2003DB9}" srcOrd="1" destOrd="0" presId="urn:microsoft.com/office/officeart/2005/8/layout/vList4"/>
    <dgm:cxn modelId="{9DB69819-6CB8-4DA5-B097-3E196265906E}" type="presParOf" srcId="{AD9572E1-B256-4A80-A6A3-C60AC4DDB2F7}" destId="{F2C8A6F1-2F26-4801-BFD6-AF9EB1ABB18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07B546-8AE3-41AD-8003-F1A7A83E8DEB}" type="doc">
      <dgm:prSet loTypeId="urn:microsoft.com/office/officeart/2005/8/layout/arrow2" loCatId="process" qsTypeId="urn:microsoft.com/office/officeart/2005/8/quickstyle/3d3" qsCatId="3D" csTypeId="urn:microsoft.com/office/officeart/2005/8/colors/accent2_2" csCatId="accent2" phldr="1"/>
      <dgm:spPr/>
    </dgm:pt>
    <dgm:pt modelId="{74B6A54D-85D3-4FE4-8B4E-5D8D071BB45D}">
      <dgm:prSet phldrT="[Текст]"/>
      <dgm:spPr/>
      <dgm:t>
        <a:bodyPr/>
        <a:lstStyle/>
        <a:p>
          <a:pPr algn="ctr">
            <a:lnSpc>
              <a:spcPct val="100000"/>
            </a:lnSpc>
          </a:pP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на 1 января  2014 года – 94 человека 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7870B937-E3AE-486F-A08C-B047C9BDF50A}" type="parTrans" cxnId="{AFB3C353-5517-4C14-B061-D61686E80C5E}">
      <dgm:prSet/>
      <dgm:spPr/>
      <dgm:t>
        <a:bodyPr/>
        <a:lstStyle/>
        <a:p>
          <a:endParaRPr lang="ru-RU"/>
        </a:p>
      </dgm:t>
    </dgm:pt>
    <dgm:pt modelId="{1CEAC354-EEED-44B8-9E72-5E802ABE5A55}" type="sibTrans" cxnId="{AFB3C353-5517-4C14-B061-D61686E80C5E}">
      <dgm:prSet/>
      <dgm:spPr/>
      <dgm:t>
        <a:bodyPr/>
        <a:lstStyle/>
        <a:p>
          <a:endParaRPr lang="ru-RU"/>
        </a:p>
      </dgm:t>
    </dgm:pt>
    <dgm:pt modelId="{468B1BE9-3CB1-45F0-BD83-65C87575D426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на 31 декабря 2014 года – 179 человек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01D162F2-B18A-4D3E-A7A2-045A67B54C9E}" type="parTrans" cxnId="{85F20F3A-9701-46FE-8C43-DFC175C84897}">
      <dgm:prSet/>
      <dgm:spPr/>
      <dgm:t>
        <a:bodyPr/>
        <a:lstStyle/>
        <a:p>
          <a:endParaRPr lang="ru-RU"/>
        </a:p>
      </dgm:t>
    </dgm:pt>
    <dgm:pt modelId="{A4189069-1F7B-4981-BB5C-E206CB93741E}" type="sibTrans" cxnId="{85F20F3A-9701-46FE-8C43-DFC175C84897}">
      <dgm:prSet/>
      <dgm:spPr/>
      <dgm:t>
        <a:bodyPr/>
        <a:lstStyle/>
        <a:p>
          <a:endParaRPr lang="ru-RU"/>
        </a:p>
      </dgm:t>
    </dgm:pt>
    <dgm:pt modelId="{4F51BB38-752F-481D-9870-23126DDEE646}" type="pres">
      <dgm:prSet presAssocID="{A807B546-8AE3-41AD-8003-F1A7A83E8DEB}" presName="arrowDiagram" presStyleCnt="0">
        <dgm:presLayoutVars>
          <dgm:chMax val="5"/>
          <dgm:dir/>
          <dgm:resizeHandles val="exact"/>
        </dgm:presLayoutVars>
      </dgm:prSet>
      <dgm:spPr/>
    </dgm:pt>
    <dgm:pt modelId="{4F43DE94-3648-47C1-AF14-79BB74A65D23}" type="pres">
      <dgm:prSet presAssocID="{A807B546-8AE3-41AD-8003-F1A7A83E8DEB}" presName="arrow" presStyleLbl="bgShp" presStyleIdx="0" presStyleCnt="1"/>
      <dgm:spPr/>
    </dgm:pt>
    <dgm:pt modelId="{76713F4A-0D08-495D-AD5E-A2D8DC942B40}" type="pres">
      <dgm:prSet presAssocID="{A807B546-8AE3-41AD-8003-F1A7A83E8DEB}" presName="arrowDiagram2" presStyleCnt="0"/>
      <dgm:spPr/>
    </dgm:pt>
    <dgm:pt modelId="{30F525A9-7B40-4251-8449-40E7F4E81803}" type="pres">
      <dgm:prSet presAssocID="{74B6A54D-85D3-4FE4-8B4E-5D8D071BB45D}" presName="bullet2a" presStyleLbl="node1" presStyleIdx="0" presStyleCnt="2"/>
      <dgm:spPr/>
    </dgm:pt>
    <dgm:pt modelId="{4661A499-F176-4A81-8BAF-CFEC4F29BC3B}" type="pres">
      <dgm:prSet presAssocID="{74B6A54D-85D3-4FE4-8B4E-5D8D071BB45D}" presName="textBox2a" presStyleLbl="revTx" presStyleIdx="0" presStyleCnt="2" custScaleX="134814" custScaleY="53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AE1153-B67D-4983-958B-1DF707FEC726}" type="pres">
      <dgm:prSet presAssocID="{468B1BE9-3CB1-45F0-BD83-65C87575D426}" presName="bullet2b" presStyleLbl="node1" presStyleIdx="1" presStyleCnt="2"/>
      <dgm:spPr/>
    </dgm:pt>
    <dgm:pt modelId="{EA3CAB93-2338-4A6F-B2EC-9A50CC3FA520}" type="pres">
      <dgm:prSet presAssocID="{468B1BE9-3CB1-45F0-BD83-65C87575D426}" presName="textBox2b" presStyleLbl="revTx" presStyleIdx="1" presStyleCnt="2" custScaleX="158167" custScaleY="21367" custLinFactNeighborX="802" custLinFactNeighborY="-17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F20F3A-9701-46FE-8C43-DFC175C84897}" srcId="{A807B546-8AE3-41AD-8003-F1A7A83E8DEB}" destId="{468B1BE9-3CB1-45F0-BD83-65C87575D426}" srcOrd="1" destOrd="0" parTransId="{01D162F2-B18A-4D3E-A7A2-045A67B54C9E}" sibTransId="{A4189069-1F7B-4981-BB5C-E206CB93741E}"/>
    <dgm:cxn modelId="{36E1B171-461D-4D24-96E0-6081E1C4A106}" type="presOf" srcId="{74B6A54D-85D3-4FE4-8B4E-5D8D071BB45D}" destId="{4661A499-F176-4A81-8BAF-CFEC4F29BC3B}" srcOrd="0" destOrd="0" presId="urn:microsoft.com/office/officeart/2005/8/layout/arrow2"/>
    <dgm:cxn modelId="{FD65F740-7BC0-4F13-871C-B75A50F971BE}" type="presOf" srcId="{468B1BE9-3CB1-45F0-BD83-65C87575D426}" destId="{EA3CAB93-2338-4A6F-B2EC-9A50CC3FA520}" srcOrd="0" destOrd="0" presId="urn:microsoft.com/office/officeart/2005/8/layout/arrow2"/>
    <dgm:cxn modelId="{AFB3C353-5517-4C14-B061-D61686E80C5E}" srcId="{A807B546-8AE3-41AD-8003-F1A7A83E8DEB}" destId="{74B6A54D-85D3-4FE4-8B4E-5D8D071BB45D}" srcOrd="0" destOrd="0" parTransId="{7870B937-E3AE-486F-A08C-B047C9BDF50A}" sibTransId="{1CEAC354-EEED-44B8-9E72-5E802ABE5A55}"/>
    <dgm:cxn modelId="{56858AB1-B21F-46FB-AB62-5545ACDB1001}" type="presOf" srcId="{A807B546-8AE3-41AD-8003-F1A7A83E8DEB}" destId="{4F51BB38-752F-481D-9870-23126DDEE646}" srcOrd="0" destOrd="0" presId="urn:microsoft.com/office/officeart/2005/8/layout/arrow2"/>
    <dgm:cxn modelId="{66D71416-3F0A-41E7-86FE-AE96A0A3264F}" type="presParOf" srcId="{4F51BB38-752F-481D-9870-23126DDEE646}" destId="{4F43DE94-3648-47C1-AF14-79BB74A65D23}" srcOrd="0" destOrd="0" presId="urn:microsoft.com/office/officeart/2005/8/layout/arrow2"/>
    <dgm:cxn modelId="{F2A56E71-E182-45D3-87C1-0304E02CEF21}" type="presParOf" srcId="{4F51BB38-752F-481D-9870-23126DDEE646}" destId="{76713F4A-0D08-495D-AD5E-A2D8DC942B40}" srcOrd="1" destOrd="0" presId="urn:microsoft.com/office/officeart/2005/8/layout/arrow2"/>
    <dgm:cxn modelId="{AC478E1A-7391-4164-9B36-0E6744EC7558}" type="presParOf" srcId="{76713F4A-0D08-495D-AD5E-A2D8DC942B40}" destId="{30F525A9-7B40-4251-8449-40E7F4E81803}" srcOrd="0" destOrd="0" presId="urn:microsoft.com/office/officeart/2005/8/layout/arrow2"/>
    <dgm:cxn modelId="{4AE6C946-1DBA-42C7-888E-F079C0DDE1C6}" type="presParOf" srcId="{76713F4A-0D08-495D-AD5E-A2D8DC942B40}" destId="{4661A499-F176-4A81-8BAF-CFEC4F29BC3B}" srcOrd="1" destOrd="0" presId="urn:microsoft.com/office/officeart/2005/8/layout/arrow2"/>
    <dgm:cxn modelId="{4BC366EA-2942-4ED6-82D1-3C15CCE37520}" type="presParOf" srcId="{76713F4A-0D08-495D-AD5E-A2D8DC942B40}" destId="{AEAE1153-B67D-4983-958B-1DF707FEC726}" srcOrd="2" destOrd="0" presId="urn:microsoft.com/office/officeart/2005/8/layout/arrow2"/>
    <dgm:cxn modelId="{1FB40662-F136-421C-9C85-E8A7A11F3620}" type="presParOf" srcId="{76713F4A-0D08-495D-AD5E-A2D8DC942B40}" destId="{EA3CAB93-2338-4A6F-B2EC-9A50CC3FA520}" srcOrd="3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0F9BB-5D0B-463A-AA42-F23668A1942D}">
      <dsp:nvSpPr>
        <dsp:cNvPr id="0" name=""/>
        <dsp:cNvSpPr/>
      </dsp:nvSpPr>
      <dsp:spPr>
        <a:xfrm>
          <a:off x="0" y="0"/>
          <a:ext cx="8712968" cy="294872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722FDA-A801-430B-9115-95E2FBF2FEAB}">
      <dsp:nvSpPr>
        <dsp:cNvPr id="0" name=""/>
        <dsp:cNvSpPr/>
      </dsp:nvSpPr>
      <dsp:spPr>
        <a:xfrm>
          <a:off x="262388" y="393163"/>
          <a:ext cx="3899138" cy="21624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7CBF176-2BFA-46B3-9242-5A0E16C1CA86}">
      <dsp:nvSpPr>
        <dsp:cNvPr id="0" name=""/>
        <dsp:cNvSpPr/>
      </dsp:nvSpPr>
      <dsp:spPr>
        <a:xfrm rot="10800000">
          <a:off x="262388" y="2948727"/>
          <a:ext cx="3899138" cy="36040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Обеспечение жилыми помещениями детей-сирот, не имеющих жилья или, если проживание в имеющемся жилье признано невозможным</a:t>
          </a:r>
          <a:endParaRPr lang="ru-RU" sz="2500" kern="1200" dirty="0"/>
        </a:p>
      </dsp:txBody>
      <dsp:txXfrm rot="10800000">
        <a:off x="373223" y="2948727"/>
        <a:ext cx="3677468" cy="3493165"/>
      </dsp:txXfrm>
    </dsp:sp>
    <dsp:sp modelId="{DBBB2536-2265-449A-A6B4-89B3B6A1C4E7}">
      <dsp:nvSpPr>
        <dsp:cNvPr id="0" name=""/>
        <dsp:cNvSpPr/>
      </dsp:nvSpPr>
      <dsp:spPr>
        <a:xfrm>
          <a:off x="4551440" y="393163"/>
          <a:ext cx="3899138" cy="21624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399C963-2BDE-4CD3-B885-C4A78A406416}">
      <dsp:nvSpPr>
        <dsp:cNvPr id="0" name=""/>
        <dsp:cNvSpPr/>
      </dsp:nvSpPr>
      <dsp:spPr>
        <a:xfrm rot="10800000">
          <a:off x="4551440" y="2948727"/>
          <a:ext cx="3899138" cy="36040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Контроль за сохранностью жилых помещений, принадлежащих детям-сиротам на праве собственности или на праве пользования</a:t>
          </a:r>
          <a:endParaRPr lang="ru-RU" sz="2500" kern="1200" dirty="0"/>
        </a:p>
      </dsp:txBody>
      <dsp:txXfrm rot="10800000">
        <a:off x="4662275" y="2948727"/>
        <a:ext cx="3677468" cy="34931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A31568-7917-4E3D-B927-9587AF4B5106}">
      <dsp:nvSpPr>
        <dsp:cNvPr id="0" name=""/>
        <dsp:cNvSpPr/>
      </dsp:nvSpPr>
      <dsp:spPr>
        <a:xfrm>
          <a:off x="0" y="0"/>
          <a:ext cx="8784976" cy="15301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формирование списка детей-сирот и лиц из их числа, которые подлежат обеспечению жилыми помещениями</a:t>
          </a:r>
        </a:p>
      </dsp:txBody>
      <dsp:txXfrm>
        <a:off x="1910012" y="0"/>
        <a:ext cx="6874963" cy="1530170"/>
      </dsp:txXfrm>
    </dsp:sp>
    <dsp:sp modelId="{E0A23584-CA6C-4B51-9656-85829A0A5746}">
      <dsp:nvSpPr>
        <dsp:cNvPr id="0" name=""/>
        <dsp:cNvSpPr/>
      </dsp:nvSpPr>
      <dsp:spPr>
        <a:xfrm>
          <a:off x="153017" y="153017"/>
          <a:ext cx="1756995" cy="12241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95FED71-E274-4C8A-BFFC-87A824ABCEC1}">
      <dsp:nvSpPr>
        <dsp:cNvPr id="0" name=""/>
        <dsp:cNvSpPr/>
      </dsp:nvSpPr>
      <dsp:spPr>
        <a:xfrm>
          <a:off x="0" y="1683187"/>
          <a:ext cx="8784976" cy="15301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признание невозможным проживания детей-сирот и лиц из их числа в ранее занимаемых жилых помещениях</a:t>
          </a:r>
        </a:p>
      </dsp:txBody>
      <dsp:txXfrm>
        <a:off x="1910012" y="1683187"/>
        <a:ext cx="6874963" cy="1530170"/>
      </dsp:txXfrm>
    </dsp:sp>
    <dsp:sp modelId="{92034E86-2F6F-45BB-9E25-A5394B79DBF7}">
      <dsp:nvSpPr>
        <dsp:cNvPr id="0" name=""/>
        <dsp:cNvSpPr/>
      </dsp:nvSpPr>
      <dsp:spPr>
        <a:xfrm>
          <a:off x="153017" y="1836203"/>
          <a:ext cx="1756995" cy="12241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A4813F4-9311-409A-A963-A505A31A19CA}">
      <dsp:nvSpPr>
        <dsp:cNvPr id="0" name=""/>
        <dsp:cNvSpPr/>
      </dsp:nvSpPr>
      <dsp:spPr>
        <a:xfrm>
          <a:off x="0" y="3366374"/>
          <a:ext cx="8784976" cy="15301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формирование специализированного жилищного фонда для детей-сирот и лиц из их числа</a:t>
          </a:r>
        </a:p>
      </dsp:txBody>
      <dsp:txXfrm>
        <a:off x="1910012" y="3366374"/>
        <a:ext cx="6874963" cy="1530170"/>
      </dsp:txXfrm>
    </dsp:sp>
    <dsp:sp modelId="{69DD9682-1169-4F7B-B0BF-D482D2003DB9}">
      <dsp:nvSpPr>
        <dsp:cNvPr id="0" name=""/>
        <dsp:cNvSpPr/>
      </dsp:nvSpPr>
      <dsp:spPr>
        <a:xfrm>
          <a:off x="153017" y="3519391"/>
          <a:ext cx="1756995" cy="122413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3DE94-3648-47C1-AF14-79BB74A65D23}">
      <dsp:nvSpPr>
        <dsp:cNvPr id="0" name=""/>
        <dsp:cNvSpPr/>
      </dsp:nvSpPr>
      <dsp:spPr>
        <a:xfrm>
          <a:off x="257963" y="0"/>
          <a:ext cx="8410534" cy="525658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525A9-7B40-4251-8449-40E7F4E81803}">
      <dsp:nvSpPr>
        <dsp:cNvPr id="0" name=""/>
        <dsp:cNvSpPr/>
      </dsp:nvSpPr>
      <dsp:spPr>
        <a:xfrm>
          <a:off x="2213412" y="2864838"/>
          <a:ext cx="294368" cy="29436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61A499-F176-4A81-8BAF-CFEC4F29BC3B}">
      <dsp:nvSpPr>
        <dsp:cNvPr id="0" name=""/>
        <dsp:cNvSpPr/>
      </dsp:nvSpPr>
      <dsp:spPr>
        <a:xfrm>
          <a:off x="1884789" y="3528395"/>
          <a:ext cx="3685037" cy="121181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980" tIns="0" rIns="0" bIns="0" numCol="1" spcCol="1270" anchor="t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</a:rPr>
            <a:t>на 1 января  2014 года – 94 человека </a:t>
          </a:r>
          <a:endParaRPr lang="ru-RU" sz="2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884789" y="3528395"/>
        <a:ext cx="3685037" cy="1211816"/>
      </dsp:txXfrm>
    </dsp:sp>
    <dsp:sp modelId="{AEAE1153-B67D-4983-958B-1DF707FEC726}">
      <dsp:nvSpPr>
        <dsp:cNvPr id="0" name=""/>
        <dsp:cNvSpPr/>
      </dsp:nvSpPr>
      <dsp:spPr>
        <a:xfrm>
          <a:off x="4925809" y="1524409"/>
          <a:ext cx="504632" cy="50463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3CAB93-2338-4A6F-B2EC-9A50CC3FA520}">
      <dsp:nvSpPr>
        <dsp:cNvPr id="0" name=""/>
        <dsp:cNvSpPr/>
      </dsp:nvSpPr>
      <dsp:spPr>
        <a:xfrm>
          <a:off x="4405072" y="2520284"/>
          <a:ext cx="4323374" cy="743541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394" tIns="0" rIns="0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</a:rPr>
            <a:t>на 31 декабря 2014 года – 179 человек</a:t>
          </a:r>
          <a:endParaRPr lang="ru-RU" sz="2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405072" y="2520284"/>
        <a:ext cx="4323374" cy="743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u"/>
  </p:transition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5195663"/>
          </a:xfrm>
        </p:spPr>
        <p:txBody>
          <a:bodyPr/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О </a:t>
            </a:r>
            <a:r>
              <a:rPr lang="ru-RU" sz="4800" b="1" dirty="0"/>
              <a:t>реализации жилищных прав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детей-сирот </a:t>
            </a:r>
            <a:r>
              <a:rPr lang="ru-RU" sz="4800" b="1" dirty="0"/>
              <a:t>и детей, оставшихся без попечения родителей,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в </a:t>
            </a:r>
            <a:r>
              <a:rPr lang="ru-RU" sz="4800" b="1" dirty="0"/>
              <a:t>Камчатском крае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в </a:t>
            </a:r>
            <a:r>
              <a:rPr lang="ru-RU" sz="4800" b="1" dirty="0"/>
              <a:t>2014 году</a:t>
            </a:r>
          </a:p>
        </p:txBody>
      </p:sp>
    </p:spTree>
    <p:extLst>
      <p:ext uri="{BB962C8B-B14F-4D97-AF65-F5344CB8AC3E}">
        <p14:creationId xmlns:p14="http://schemas.microsoft.com/office/powerpoint/2010/main" val="2111598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0527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b="1" dirty="0">
                <a:effectLst/>
              </a:rPr>
              <a:t>Количество закрепленных жилых помещений за </a:t>
            </a:r>
            <a:r>
              <a:rPr lang="ru-RU" sz="2000" b="1" dirty="0" smtClean="0">
                <a:effectLst/>
              </a:rPr>
              <a:t>детьми-сиротами,  </a:t>
            </a:r>
            <a:r>
              <a:rPr lang="ru-RU" sz="2000" b="1" dirty="0">
                <a:effectLst/>
              </a:rPr>
              <a:t>в которых произведен ремонт </a:t>
            </a:r>
            <a:r>
              <a:rPr lang="ru-RU" sz="2000" b="1" dirty="0" smtClean="0">
                <a:effectLst/>
              </a:rPr>
              <a:t/>
            </a:r>
            <a:br>
              <a:rPr lang="ru-RU" sz="2000" b="1" dirty="0" smtClean="0">
                <a:effectLst/>
              </a:rPr>
            </a:br>
            <a:r>
              <a:rPr lang="ru-RU" sz="2000" b="1" dirty="0" smtClean="0">
                <a:effectLst/>
              </a:rPr>
              <a:t>за </a:t>
            </a:r>
            <a:r>
              <a:rPr lang="ru-RU" sz="2000" b="1" dirty="0">
                <a:effectLst/>
              </a:rPr>
              <a:t>счет средств муниципального </a:t>
            </a:r>
            <a:r>
              <a:rPr lang="ru-RU" sz="2000" b="1" dirty="0" smtClean="0">
                <a:effectLst/>
              </a:rPr>
              <a:t>района</a:t>
            </a:r>
            <a:endParaRPr lang="ru-RU" sz="20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637738"/>
              </p:ext>
            </p:extLst>
          </p:nvPr>
        </p:nvGraphicFramePr>
        <p:xfrm>
          <a:off x="179512" y="1124747"/>
          <a:ext cx="8856984" cy="5616621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304256"/>
                <a:gridCol w="1459963"/>
                <a:gridCol w="1924413"/>
                <a:gridCol w="1800200"/>
                <a:gridCol w="1368152"/>
              </a:tblGrid>
              <a:tr h="6161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Муниципальное образование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Требуют </a:t>
                      </a:r>
                      <a:r>
                        <a:rPr lang="ru-RU" sz="1200" dirty="0">
                          <a:effectLst/>
                        </a:rPr>
                        <a:t>ремонта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Произведен </a:t>
                      </a:r>
                      <a:r>
                        <a:rPr lang="ru-RU" sz="1200" dirty="0">
                          <a:effectLst/>
                        </a:rPr>
                        <a:t>ремонт за счет средств муниципального района Камчатского края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исполнения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</a:tr>
              <a:tr h="2120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2013 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ПКГО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ЕМР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Вилючинский</a:t>
                      </a:r>
                      <a:r>
                        <a:rPr lang="ru-RU" sz="1400" dirty="0" smtClean="0">
                          <a:effectLst/>
                        </a:rPr>
                        <a:t> ГО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Мильковский</a:t>
                      </a:r>
                      <a:r>
                        <a:rPr lang="ru-RU" sz="1400" baseline="0" dirty="0" smtClean="0">
                          <a:effectLst/>
                        </a:rPr>
                        <a:t>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Усть</a:t>
                      </a:r>
                      <a:r>
                        <a:rPr lang="ru-RU" sz="1400" dirty="0" smtClean="0">
                          <a:effectLst/>
                        </a:rPr>
                        <a:t>-Камчатский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18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Усть</a:t>
                      </a:r>
                      <a:r>
                        <a:rPr lang="ru-RU" sz="1400" dirty="0" smtClean="0">
                          <a:effectLst/>
                        </a:rPr>
                        <a:t>-Большерецкий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Соболевский</a:t>
                      </a:r>
                      <a:r>
                        <a:rPr lang="ru-RU" sz="1400" baseline="0" dirty="0" smtClean="0">
                          <a:effectLst/>
                        </a:rPr>
                        <a:t>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38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Быстринский</a:t>
                      </a:r>
                      <a:r>
                        <a:rPr lang="ru-RU" sz="1400" dirty="0" smtClean="0">
                          <a:effectLst/>
                        </a:rPr>
                        <a:t>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Алеутский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ГО </a:t>
                      </a:r>
                      <a:r>
                        <a:rPr lang="ru-RU" sz="1400" dirty="0" err="1" smtClean="0">
                          <a:effectLst/>
                        </a:rPr>
                        <a:t>пкт</a:t>
                      </a:r>
                      <a:r>
                        <a:rPr lang="ru-RU" sz="1400" dirty="0" smtClean="0">
                          <a:effectLst/>
                        </a:rPr>
                        <a:t> Палана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Пенжинский</a:t>
                      </a:r>
                      <a:r>
                        <a:rPr lang="ru-RU" sz="1400" dirty="0" smtClean="0">
                          <a:effectLst/>
                        </a:rPr>
                        <a:t>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Карагинский</a:t>
                      </a:r>
                      <a:r>
                        <a:rPr lang="ru-RU" sz="1400" dirty="0" smtClean="0">
                          <a:effectLst/>
                        </a:rPr>
                        <a:t>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Тигильский</a:t>
                      </a:r>
                      <a:r>
                        <a:rPr lang="ru-RU" sz="1400" dirty="0" smtClean="0">
                          <a:effectLst/>
                        </a:rPr>
                        <a:t>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Олюторский</a:t>
                      </a:r>
                      <a:r>
                        <a:rPr lang="ru-RU" sz="1400" dirty="0" smtClean="0">
                          <a:effectLst/>
                        </a:rPr>
                        <a:t> МР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Всего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366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9574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035345"/>
              </p:ext>
            </p:extLst>
          </p:nvPr>
        </p:nvGraphicFramePr>
        <p:xfrm>
          <a:off x="107504" y="116635"/>
          <a:ext cx="8928991" cy="6624737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872208"/>
                <a:gridCol w="1008112"/>
                <a:gridCol w="1080120"/>
                <a:gridCol w="648072"/>
                <a:gridCol w="720080"/>
                <a:gridCol w="720080"/>
                <a:gridCol w="1008112"/>
                <a:gridCol w="864096"/>
                <a:gridCol w="1008111"/>
              </a:tblGrid>
              <a:tr h="513785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Муниципальное образование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Общее количество </a:t>
                      </a:r>
                      <a:r>
                        <a:rPr lang="ru-RU" sz="1100" dirty="0" smtClean="0">
                          <a:effectLst/>
                        </a:rPr>
                        <a:t>закреплен-</a:t>
                      </a:r>
                      <a:r>
                        <a:rPr lang="ru-RU" sz="1100" dirty="0" err="1" smtClean="0">
                          <a:effectLst/>
                        </a:rPr>
                        <a:t>ных</a:t>
                      </a:r>
                      <a:r>
                        <a:rPr lang="ru-RU" sz="1100" dirty="0" smtClean="0">
                          <a:effectLst/>
                        </a:rPr>
                        <a:t> </a:t>
                      </a:r>
                      <a:r>
                        <a:rPr lang="ru-RU" sz="1100" dirty="0">
                          <a:effectLst/>
                        </a:rPr>
                        <a:t>жилых </a:t>
                      </a:r>
                      <a:r>
                        <a:rPr lang="ru-RU" sz="1100" dirty="0" smtClean="0">
                          <a:effectLst/>
                        </a:rPr>
                        <a:t>помещений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Количество </a:t>
                      </a:r>
                      <a:r>
                        <a:rPr lang="ru-RU" sz="1100" dirty="0" smtClean="0">
                          <a:effectLst/>
                        </a:rPr>
                        <a:t>закреплен-</a:t>
                      </a:r>
                      <a:r>
                        <a:rPr lang="ru-RU" sz="1100" dirty="0" err="1" smtClean="0">
                          <a:effectLst/>
                        </a:rPr>
                        <a:t>ных</a:t>
                      </a:r>
                      <a:r>
                        <a:rPr lang="ru-RU" sz="1100" dirty="0" smtClean="0">
                          <a:effectLst/>
                        </a:rPr>
                        <a:t> </a:t>
                      </a:r>
                      <a:r>
                        <a:rPr lang="ru-RU" sz="1100" dirty="0">
                          <a:effectLst/>
                        </a:rPr>
                        <a:t>жилых </a:t>
                      </a:r>
                      <a:r>
                        <a:rPr lang="ru-RU" sz="1100" dirty="0" smtClean="0">
                          <a:effectLst/>
                        </a:rPr>
                        <a:t>помещений, </a:t>
                      </a:r>
                      <a:r>
                        <a:rPr lang="ru-RU" sz="1100" dirty="0">
                          <a:effectLst/>
                        </a:rPr>
                        <a:t>требующих ремонта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100" dirty="0">
                          <a:effectLst/>
                        </a:rPr>
                        <a:t>Количество закрепленных жилых помещений, которые </a:t>
                      </a:r>
                      <a:r>
                        <a:rPr lang="ru-RU" sz="1100" dirty="0" smtClean="0">
                          <a:effectLst/>
                        </a:rPr>
                        <a:t>подходят </a:t>
                      </a:r>
                      <a:r>
                        <a:rPr lang="ru-RU" sz="1100" dirty="0">
                          <a:effectLst/>
                        </a:rPr>
                        <a:t>под обстоятельства, установленные ФЗ 159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8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100" dirty="0">
                          <a:effectLst/>
                        </a:rPr>
                        <a:t>непригодные  для  проживания</a:t>
                      </a:r>
                      <a:endParaRPr lang="ru-RU" sz="1200" dirty="0">
                        <a:effectLst/>
                      </a:endParaRP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 vert="vert270"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100" dirty="0">
                          <a:effectLst/>
                        </a:rPr>
                        <a:t>менее учетной нормы на одного зарегистрированного человека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 vert="vert27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100" dirty="0">
                          <a:effectLst/>
                        </a:rPr>
                        <a:t>в которых проживают родственники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3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100" dirty="0">
                          <a:effectLst/>
                        </a:rPr>
                        <a:t>страдающие тяжелой формой хронических заболеваний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100" dirty="0">
                          <a:effectLst/>
                        </a:rPr>
                        <a:t>признанные в установленном порядке недееспособными или ограниченно дееспособными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100" dirty="0">
                          <a:effectLst/>
                        </a:rPr>
                        <a:t>больные хроническим алкоголизмом, наркоманией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100" dirty="0">
                          <a:effectLst/>
                        </a:rPr>
                        <a:t>имеющие (имевших) судимость либо подвергающихся (подвергавшихся) уголовному преследованию 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 vert="vert270"/>
                </a:tc>
              </a:tr>
              <a:tr h="342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ПКГО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194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89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55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ЕМР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109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Вилючинский</a:t>
                      </a:r>
                      <a:r>
                        <a:rPr lang="ru-RU" sz="1100" dirty="0" smtClean="0">
                          <a:effectLst/>
                        </a:rPr>
                        <a:t> ГО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Мильковский</a:t>
                      </a:r>
                      <a:r>
                        <a:rPr lang="ru-RU" sz="1100" baseline="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931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Усть</a:t>
                      </a:r>
                      <a:r>
                        <a:rPr lang="ru-RU" sz="1100" dirty="0" smtClean="0">
                          <a:effectLst/>
                        </a:rPr>
                        <a:t>-Камчатский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920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Усть</a:t>
                      </a:r>
                      <a:r>
                        <a:rPr lang="ru-RU" sz="1100" dirty="0" smtClean="0">
                          <a:effectLst/>
                        </a:rPr>
                        <a:t>-Большерецкий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Соболевский</a:t>
                      </a:r>
                      <a:r>
                        <a:rPr lang="ru-RU" sz="1100" baseline="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Быстринский</a:t>
                      </a:r>
                      <a:r>
                        <a:rPr lang="ru-RU" sz="11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Алеутский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ГО </a:t>
                      </a:r>
                      <a:r>
                        <a:rPr lang="ru-RU" sz="1100" dirty="0" err="1" smtClean="0">
                          <a:effectLst/>
                        </a:rPr>
                        <a:t>пгт</a:t>
                      </a:r>
                      <a:r>
                        <a:rPr lang="ru-RU" sz="1100" dirty="0" smtClean="0">
                          <a:effectLst/>
                        </a:rPr>
                        <a:t> Палана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Пенжинский</a:t>
                      </a:r>
                      <a:r>
                        <a:rPr lang="ru-RU" sz="11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Карагинский</a:t>
                      </a:r>
                      <a:r>
                        <a:rPr lang="ru-RU" sz="11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39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Тигильский</a:t>
                      </a:r>
                      <a:r>
                        <a:rPr lang="ru-RU" sz="11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effectLst/>
                        </a:rPr>
                        <a:t>Олюторский</a:t>
                      </a:r>
                      <a:r>
                        <a:rPr lang="ru-RU" sz="11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  <a:tr h="237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592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366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206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24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21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151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0801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600" b="1" dirty="0">
                <a:effectLst/>
              </a:rPr>
              <a:t>Количество закрепленных жилых помещений за детьми-сиротами и детьми, оставшимися без попечения родителей, на территории муниципального района Камчатского края, сданных в </a:t>
            </a:r>
            <a:r>
              <a:rPr lang="ru-RU" sz="1600" b="1" dirty="0" smtClean="0">
                <a:effectLst/>
              </a:rPr>
              <a:t>аренду </a:t>
            </a:r>
            <a:r>
              <a:rPr lang="ru-RU" sz="1600" b="1" dirty="0">
                <a:effectLst/>
              </a:rPr>
              <a:t>(</a:t>
            </a:r>
            <a:r>
              <a:rPr lang="ru-RU" sz="1600" b="1" dirty="0" err="1">
                <a:effectLst/>
              </a:rPr>
              <a:t>найм</a:t>
            </a:r>
            <a:r>
              <a:rPr lang="ru-RU" sz="1600" b="1" dirty="0">
                <a:effectLst/>
              </a:rPr>
              <a:t>, </a:t>
            </a:r>
            <a:r>
              <a:rPr lang="ru-RU" sz="1600" b="1" dirty="0" err="1">
                <a:effectLst/>
              </a:rPr>
              <a:t>поднайм</a:t>
            </a:r>
            <a:r>
              <a:rPr lang="ru-RU" sz="1600" b="1" dirty="0">
                <a:effectLst/>
              </a:rPr>
              <a:t>) на период их пребывания в образовательных учреждениях</a:t>
            </a: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222507"/>
              </p:ext>
            </p:extLst>
          </p:nvPr>
        </p:nvGraphicFramePr>
        <p:xfrm>
          <a:off x="179511" y="1268759"/>
          <a:ext cx="8856985" cy="547928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3604058"/>
                <a:gridCol w="1950322"/>
                <a:gridCol w="2251775"/>
                <a:gridCol w="1050830"/>
              </a:tblGrid>
              <a:tr h="1152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Муниципальное образование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Общее </a:t>
                      </a:r>
                      <a:r>
                        <a:rPr lang="ru-RU" sz="1400" dirty="0">
                          <a:effectLst/>
                        </a:rPr>
                        <a:t>количество закрепленных жилых </a:t>
                      </a:r>
                      <a:r>
                        <a:rPr lang="ru-RU" sz="1400" dirty="0" smtClean="0">
                          <a:effectLst/>
                        </a:rPr>
                        <a:t>помещений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закрепленных жилых </a:t>
                      </a:r>
                      <a:r>
                        <a:rPr lang="ru-RU" sz="1400" dirty="0" smtClean="0">
                          <a:effectLst/>
                        </a:rPr>
                        <a:t>помещений, </a:t>
                      </a:r>
                      <a:r>
                        <a:rPr lang="ru-RU" sz="1400" dirty="0">
                          <a:effectLst/>
                        </a:rPr>
                        <a:t>сданных в </a:t>
                      </a:r>
                      <a:r>
                        <a:rPr lang="ru-RU" sz="1400" dirty="0" smtClean="0">
                          <a:effectLst/>
                        </a:rPr>
                        <a:t>аренду </a:t>
                      </a:r>
                      <a:endParaRPr lang="ru-RU" sz="1400" b="1" dirty="0" smtClean="0">
                        <a:effectLst/>
                      </a:endParaRPr>
                    </a:p>
                  </a:txBody>
                  <a:tcPr marL="55170" marR="551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600" dirty="0">
                        <a:effectLst/>
                      </a:endParaRPr>
                    </a:p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 anchor="ctr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ПКГО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194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ЕМР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4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Вилючинский</a:t>
                      </a:r>
                      <a:r>
                        <a:rPr lang="ru-RU" sz="1600" dirty="0" smtClean="0">
                          <a:effectLst/>
                        </a:rPr>
                        <a:t> ГО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Мильковский</a:t>
                      </a:r>
                      <a:r>
                        <a:rPr lang="ru-RU" sz="1600" baseline="0" dirty="0" smtClean="0">
                          <a:effectLst/>
                        </a:rPr>
                        <a:t>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Усть</a:t>
                      </a:r>
                      <a:r>
                        <a:rPr lang="ru-RU" sz="1600" dirty="0" smtClean="0">
                          <a:effectLst/>
                        </a:rPr>
                        <a:t>-Камчатский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Усть</a:t>
                      </a:r>
                      <a:r>
                        <a:rPr lang="ru-RU" sz="1600" dirty="0" smtClean="0">
                          <a:effectLst/>
                        </a:rPr>
                        <a:t>-Большерецкий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Соболевский</a:t>
                      </a:r>
                      <a:r>
                        <a:rPr lang="ru-RU" sz="1600" baseline="0" dirty="0" smtClean="0">
                          <a:effectLst/>
                        </a:rPr>
                        <a:t>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Быстринский</a:t>
                      </a:r>
                      <a:r>
                        <a:rPr lang="ru-RU" sz="1600" dirty="0" smtClean="0">
                          <a:effectLst/>
                        </a:rPr>
                        <a:t>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Алеутский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ГО </a:t>
                      </a:r>
                      <a:r>
                        <a:rPr lang="ru-RU" sz="1600" dirty="0" err="1" smtClean="0">
                          <a:effectLst/>
                        </a:rPr>
                        <a:t>пгт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Палана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Пенжинский</a:t>
                      </a:r>
                      <a:r>
                        <a:rPr lang="ru-RU" sz="1600" dirty="0" smtClean="0">
                          <a:effectLst/>
                        </a:rPr>
                        <a:t>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Карагинский</a:t>
                      </a:r>
                      <a:r>
                        <a:rPr lang="ru-RU" sz="1600" dirty="0" smtClean="0">
                          <a:effectLst/>
                        </a:rPr>
                        <a:t>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Тигильский</a:t>
                      </a:r>
                      <a:r>
                        <a:rPr lang="ru-RU" sz="1600" dirty="0" smtClean="0">
                          <a:effectLst/>
                        </a:rPr>
                        <a:t>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Олюторский</a:t>
                      </a:r>
                      <a:r>
                        <a:rPr lang="ru-RU" sz="1600" dirty="0" smtClean="0">
                          <a:effectLst/>
                        </a:rPr>
                        <a:t> МР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17" marR="569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  <a:tr h="288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Всего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592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29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170" marR="5517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6012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640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b="1" dirty="0" smtClean="0"/>
              <a:t>Работа органов местного самоуправления муниципальных образований в Камчатском крае по списанию задолженностей </a:t>
            </a:r>
            <a:r>
              <a:rPr lang="ru-RU" sz="1800" b="1" dirty="0"/>
              <a:t>по оплате за ЖКУ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166908587"/>
              </p:ext>
            </p:extLst>
          </p:nvPr>
        </p:nvGraphicFramePr>
        <p:xfrm>
          <a:off x="107504" y="1124744"/>
          <a:ext cx="9036496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2427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229200"/>
            <a:ext cx="8229600" cy="9075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C00000"/>
                </a:solidFill>
                <a:cs typeface="Aharoni" pitchFamily="2" charset="-79"/>
              </a:rPr>
              <a:t>Благодарим за внимание!</a:t>
            </a:r>
            <a:endParaRPr lang="ru-RU" sz="3600" dirty="0">
              <a:solidFill>
                <a:srgbClr val="C00000"/>
              </a:solidFill>
              <a:cs typeface="Aharoni" pitchFamily="2" charset="-79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6973">
            <a:off x="2912861" y="991840"/>
            <a:ext cx="1465742" cy="1512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C:\Users\Александра\Pictures\images (1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7635">
            <a:off x="6805512" y="952978"/>
            <a:ext cx="2122340" cy="1512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ександра\Pictures\images (1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1056">
            <a:off x="4527789" y="552497"/>
            <a:ext cx="2106935" cy="1578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лександра\Pictures\images (5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3489">
            <a:off x="323528" y="631405"/>
            <a:ext cx="2340693" cy="15576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0986" y="3212976"/>
            <a:ext cx="88035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О реализации жилищных прав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детей-сирот </a:t>
            </a:r>
          </a:p>
          <a:p>
            <a:pPr algn="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и детей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, оставшихся без попечения родителей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</a:p>
          <a:p>
            <a:pPr algn="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Камчатском крае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2014 году</a:t>
            </a:r>
            <a:endParaRPr lang="ru-RU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1093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94346"/>
              </p:ext>
            </p:extLst>
          </p:nvPr>
        </p:nvGraphicFramePr>
        <p:xfrm>
          <a:off x="251520" y="116632"/>
          <a:ext cx="8712968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4162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Федеральный закон от 21 декабря 1996 № 159-ФЗ «О дополнительных гарантиях по социальной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поддержке детей-сирот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и детей, оставшихся без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попечения родителей»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520555"/>
              </p:ext>
            </p:extLst>
          </p:nvPr>
        </p:nvGraphicFramePr>
        <p:xfrm>
          <a:off x="179512" y="1844824"/>
          <a:ext cx="878497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5022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424936" cy="835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effectLst/>
              </a:rPr>
              <a:t>Общее количество граждан,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/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состоящих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effectLst/>
              </a:rPr>
              <a:t>в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едином по Камчатскому краю Списке 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(в возрасте от 14 лет и старше)</a:t>
            </a:r>
            <a:endParaRPr lang="ru-RU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859071"/>
              </p:ext>
            </p:extLst>
          </p:nvPr>
        </p:nvGraphicFramePr>
        <p:xfrm>
          <a:off x="107504" y="1052736"/>
          <a:ext cx="8856984" cy="5524466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516658"/>
                <a:gridCol w="4845393"/>
                <a:gridCol w="3494933"/>
              </a:tblGrid>
              <a:tr h="1584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Орган </a:t>
                      </a:r>
                      <a:r>
                        <a:rPr lang="ru-RU" sz="1400" dirty="0">
                          <a:effectLst/>
                        </a:rPr>
                        <a:t>местного самоуправления, </a:t>
                      </a:r>
                      <a:r>
                        <a:rPr lang="ru-RU" sz="1400" dirty="0" smtClean="0">
                          <a:effectLst/>
                        </a:rPr>
                        <a:t>наделенный </a:t>
                      </a:r>
                      <a:r>
                        <a:rPr lang="ru-RU" sz="1400" dirty="0">
                          <a:effectLst/>
                        </a:rPr>
                        <a:t>государственными полномочиями по обеспечению детей-сирот жилыми помещениями специализированного жилищного фонда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Общее количество детей-сирот и лиц из их числа, подлежащих обеспечению жилыми помещениями муниципального специализированного жилищного фонда (человек) 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Алеутский муниципальный район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Быстринский</a:t>
                      </a:r>
                      <a:r>
                        <a:rPr lang="ru-RU" sz="1600" dirty="0">
                          <a:effectLst/>
                        </a:rPr>
                        <a:t>  муниципальный район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Вилючинский</a:t>
                      </a:r>
                      <a:r>
                        <a:rPr lang="ru-RU" sz="1600" dirty="0">
                          <a:effectLst/>
                        </a:rPr>
                        <a:t> городской округ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18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Городской округ </a:t>
                      </a:r>
                      <a:r>
                        <a:rPr lang="ru-RU" sz="1600" dirty="0" err="1">
                          <a:effectLst/>
                        </a:rPr>
                        <a:t>пгт</a:t>
                      </a:r>
                      <a:r>
                        <a:rPr lang="ru-RU" sz="1600" dirty="0">
                          <a:effectLst/>
                        </a:rPr>
                        <a:t>. Палана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34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Елизовский  муниципальный район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151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6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Карагинский  муниципальный район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7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Мильковский  муниципальный район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13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Олюторский</a:t>
                      </a:r>
                      <a:r>
                        <a:rPr lang="ru-RU" sz="1600" dirty="0">
                          <a:effectLst/>
                        </a:rPr>
                        <a:t>  муниципальный район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19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Пенжинский</a:t>
                      </a:r>
                      <a:r>
                        <a:rPr lang="ru-RU" sz="1600" dirty="0">
                          <a:effectLst/>
                        </a:rPr>
                        <a:t>  муниципальный район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10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Петропавловск-Камчатский городской округ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180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11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Соболевский  муниципальный район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12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Тигильский  муниципальный район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13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Усть</a:t>
                      </a:r>
                      <a:r>
                        <a:rPr lang="ru-RU" sz="1600" dirty="0">
                          <a:effectLst/>
                        </a:rPr>
                        <a:t>-Большерецкий  муниципальный район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14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Усть-Камчатский  муниципальный район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17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6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Всего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482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89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84934033"/>
              </p:ext>
            </p:extLst>
          </p:nvPr>
        </p:nvGraphicFramePr>
        <p:xfrm>
          <a:off x="-972616" y="1124744"/>
          <a:ext cx="10153128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116632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Количество представлений на детей-сирот и детей, оставшихся без попечения родителей, поданных органами местного самоуправления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 2014 году</a:t>
            </a:r>
            <a:r>
              <a:rPr lang="ru-RU" b="1" dirty="0"/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 Министерство образования и науки Камчатского края</a:t>
            </a:r>
          </a:p>
        </p:txBody>
      </p:sp>
    </p:spTree>
    <p:extLst>
      <p:ext uri="{BB962C8B-B14F-4D97-AF65-F5344CB8AC3E}">
        <p14:creationId xmlns:p14="http://schemas.microsoft.com/office/powerpoint/2010/main" val="2167161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280" cy="10801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b="1" dirty="0"/>
              <a:t>Количество представлений на </a:t>
            </a:r>
            <a:r>
              <a:rPr lang="ru-RU" sz="2000" b="1" dirty="0" smtClean="0"/>
              <a:t>детей-сирот,  достигших возраста 14 лет и поданных </a:t>
            </a:r>
            <a:r>
              <a:rPr lang="ru-RU" sz="2000" b="1" dirty="0"/>
              <a:t>органами местного самоуправления в 2014 </a:t>
            </a:r>
            <a:r>
              <a:rPr lang="ru-RU" sz="2000" b="1" dirty="0" smtClean="0"/>
              <a:t>году в Министерство образования и науки Камчатского края</a:t>
            </a:r>
            <a:endParaRPr lang="ru-RU" sz="20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72009152"/>
              </p:ext>
            </p:extLst>
          </p:nvPr>
        </p:nvGraphicFramePr>
        <p:xfrm>
          <a:off x="-80455" y="1196752"/>
          <a:ext cx="925252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64799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118" y="404664"/>
            <a:ext cx="5923089" cy="72008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/>
              <a:t>Список в 2014 году вырос в 1,9 раза</a:t>
            </a:r>
            <a:endParaRPr lang="ru-RU" sz="2400" dirty="0"/>
          </a:p>
        </p:txBody>
      </p:sp>
      <p:pic>
        <p:nvPicPr>
          <p:cNvPr id="1026" name="Picture 2" descr="C:\Users\Александра\Pictures\images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124744"/>
            <a:ext cx="3024336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7900172"/>
              </p:ext>
            </p:extLst>
          </p:nvPr>
        </p:nvGraphicFramePr>
        <p:xfrm>
          <a:off x="0" y="548680"/>
          <a:ext cx="89644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8" name="Picture 4" descr="C:\Users\Александра\Pictures\скачанные файлы (3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993338"/>
            <a:ext cx="2291471" cy="26532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54545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75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b="1" dirty="0" smtClean="0"/>
              <a:t>Количество детей-сирот и детей, оставшихся без попечения родителей, имеющих жилые помещения на </a:t>
            </a:r>
            <a:r>
              <a:rPr lang="ru-RU" sz="1800" b="1" dirty="0"/>
              <a:t>праве собственности или праве пользования 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607597530"/>
              </p:ext>
            </p:extLst>
          </p:nvPr>
        </p:nvGraphicFramePr>
        <p:xfrm>
          <a:off x="179513" y="1340768"/>
          <a:ext cx="864096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5792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50284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b="1" dirty="0" smtClean="0"/>
              <a:t>Количество жилых </a:t>
            </a:r>
            <a:r>
              <a:rPr lang="ru-RU" sz="1800" b="1" dirty="0"/>
              <a:t>помещений, принадлежащих  детям-сиротам на праве собственности или праве пользования, </a:t>
            </a:r>
            <a:r>
              <a:rPr lang="ru-RU" sz="1800" b="1" dirty="0" smtClean="0"/>
              <a:t>требующих </a:t>
            </a:r>
            <a:r>
              <a:rPr lang="ru-RU" sz="1800" b="1" dirty="0"/>
              <a:t>ремонта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768509"/>
              </p:ext>
            </p:extLst>
          </p:nvPr>
        </p:nvGraphicFramePr>
        <p:xfrm>
          <a:off x="251520" y="908722"/>
          <a:ext cx="8784976" cy="5871465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2088232"/>
                <a:gridCol w="1440160"/>
                <a:gridCol w="1612978"/>
                <a:gridCol w="1987422"/>
                <a:gridCol w="1656184"/>
              </a:tblGrid>
              <a:tr h="87338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Муниципальное образование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Общее количество закрепленных жилых помещений </a:t>
                      </a:r>
                      <a:r>
                        <a:rPr lang="ru-RU" sz="1200" dirty="0" smtClean="0">
                          <a:effectLst/>
                        </a:rPr>
                        <a:t>края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Количество закрепленных жилых помещений за детьми-сиротами и детьми, оставшимися без попечения родителей, </a:t>
                      </a:r>
                      <a:r>
                        <a:rPr lang="ru-RU" sz="1200" dirty="0" smtClean="0">
                          <a:effectLst/>
                        </a:rPr>
                        <a:t>требующих </a:t>
                      </a:r>
                      <a:r>
                        <a:rPr lang="ru-RU" sz="1200" dirty="0">
                          <a:effectLst/>
                        </a:rPr>
                        <a:t>ремонта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%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484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 праве собственности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 праве социального найма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ПКГО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194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ЕМР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109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Вилючинский</a:t>
                      </a:r>
                      <a:r>
                        <a:rPr lang="ru-RU" sz="1200" dirty="0" smtClean="0">
                          <a:effectLst/>
                        </a:rPr>
                        <a:t> ГО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Мильковский</a:t>
                      </a:r>
                      <a:r>
                        <a:rPr lang="ru-RU" sz="1200" baseline="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3643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Усть</a:t>
                      </a:r>
                      <a:r>
                        <a:rPr lang="ru-RU" sz="1200" dirty="0" smtClean="0">
                          <a:effectLst/>
                        </a:rPr>
                        <a:t>-Камчатский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3643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Усть</a:t>
                      </a:r>
                      <a:r>
                        <a:rPr lang="ru-RU" sz="1200" dirty="0" smtClean="0">
                          <a:effectLst/>
                        </a:rPr>
                        <a:t>-Большерецкий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Соболевский</a:t>
                      </a:r>
                      <a:r>
                        <a:rPr lang="ru-RU" sz="1200" baseline="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Быстринский</a:t>
                      </a:r>
                      <a:r>
                        <a:rPr lang="ru-RU" sz="12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Алеутский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ГО </a:t>
                      </a:r>
                      <a:r>
                        <a:rPr lang="ru-RU" sz="1200" dirty="0" err="1" smtClean="0">
                          <a:effectLst/>
                        </a:rPr>
                        <a:t>пгт</a:t>
                      </a:r>
                      <a:r>
                        <a:rPr lang="ru-RU" sz="1200" dirty="0" smtClean="0">
                          <a:effectLst/>
                        </a:rPr>
                        <a:t>. Палана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Пенжинский</a:t>
                      </a:r>
                      <a:r>
                        <a:rPr lang="ru-RU" sz="12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Карагинский</a:t>
                      </a:r>
                      <a:r>
                        <a:rPr lang="ru-RU" sz="12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69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Тигильский</a:t>
                      </a:r>
                      <a:r>
                        <a:rPr lang="ru-RU" sz="12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59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Олюторский</a:t>
                      </a:r>
                      <a:r>
                        <a:rPr lang="ru-RU" sz="1200" dirty="0" smtClean="0">
                          <a:effectLst/>
                        </a:rPr>
                        <a:t> МР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  <a:tr h="291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Всего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592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295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97" marR="327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513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210</TotalTime>
  <Words>936</Words>
  <Application>Microsoft Office PowerPoint</Application>
  <PresentationFormat>Экран (4:3)</PresentationFormat>
  <Paragraphs>448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   О реализации жилищных прав  детей-сирот и детей, оставшихся без попечения родителей,  в Камчатском крае  в 2014 году</vt:lpstr>
      <vt:lpstr>Презентация PowerPoint</vt:lpstr>
      <vt:lpstr>Федеральный закон от 21 декабря 1996 № 159-ФЗ «О дополнительных гарантиях по социальной поддержке детей-сирот и детей, оставшихся без попечения родителей»</vt:lpstr>
      <vt:lpstr>Общее количество граждан,  состоящих в едином по Камчатскому краю Списке  (в возрасте от 14 лет и старше)</vt:lpstr>
      <vt:lpstr>Презентация PowerPoint</vt:lpstr>
      <vt:lpstr>Количество представлений на детей-сирот,  достигших возраста 14 лет и поданных органами местного самоуправления в 2014 году в Министерство образования и науки Камчатского края</vt:lpstr>
      <vt:lpstr>Список в 2014 году вырос в 1,9 раза</vt:lpstr>
      <vt:lpstr>Количество детей-сирот и детей, оставшихся без попечения родителей, имеющих жилые помещения на праве собственности или праве пользования </vt:lpstr>
      <vt:lpstr>Количество жилых помещений, принадлежащих  детям-сиротам на праве собственности или праве пользования, требующих ремонта </vt:lpstr>
      <vt:lpstr>Количество закрепленных жилых помещений за детьми-сиротами,  в которых произведен ремонт  за счет средств муниципального района</vt:lpstr>
      <vt:lpstr>Презентация PowerPoint</vt:lpstr>
      <vt:lpstr>Количество закрепленных жилых помещений за детьми-сиротами и детьми, оставшимися без попечения родителей, на территории муниципального района Камчатского края, сданных в аренду (найм, поднайм) на период их пребывания в образовательных учреждениях</vt:lpstr>
      <vt:lpstr>Работа органов местного самоуправления муниципальных образований в Камчатском крае по списанию задолженностей по оплате за ЖКУ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О реализации жилищных прав детей-сирот и детей, оставшихся без попечения родителей,  в Камчатском крае  в 2014 году</dc:title>
  <dc:creator>Анкудинова  Элеонора Сергеевна</dc:creator>
  <cp:lastModifiedBy>Короткова Александра Юрьевна</cp:lastModifiedBy>
  <cp:revision>28</cp:revision>
  <dcterms:created xsi:type="dcterms:W3CDTF">2015-05-12T03:19:08Z</dcterms:created>
  <dcterms:modified xsi:type="dcterms:W3CDTF">2015-05-13T20:30:48Z</dcterms:modified>
</cp:coreProperties>
</file>