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48" r:id="rId1"/>
  </p:sldMasterIdLst>
  <p:notesMasterIdLst>
    <p:notesMasterId r:id="rId21"/>
  </p:notesMasterIdLst>
  <p:sldIdLst>
    <p:sldId id="256" r:id="rId2"/>
    <p:sldId id="280" r:id="rId3"/>
    <p:sldId id="258" r:id="rId4"/>
    <p:sldId id="261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3" r:id="rId14"/>
    <p:sldId id="274" r:id="rId15"/>
    <p:sldId id="275" r:id="rId16"/>
    <p:sldId id="277" r:id="rId17"/>
    <p:sldId id="279" r:id="rId18"/>
    <p:sldId id="278" r:id="rId19"/>
    <p:sldId id="281" r:id="rId20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0598" autoAdjust="0"/>
  </p:normalViewPr>
  <p:slideViewPr>
    <p:cSldViewPr snapToGrid="0" snapToObjects="1">
      <p:cViewPr>
        <p:scale>
          <a:sx n="108" d="100"/>
          <a:sy n="108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8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из них алкозависимые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2011-2012 учебный год</c:v>
                </c:pt>
                <c:pt idx="1">
                  <c:v>2012-2013 учебный год</c:v>
                </c:pt>
                <c:pt idx="2">
                  <c:v>2013-2014 учебный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3"/>
                <c:pt idx="0">
                  <c:v>64</c:v>
                </c:pt>
                <c:pt idx="1">
                  <c:v>145</c:v>
                </c:pt>
                <c:pt idx="2">
                  <c:v>59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всего обучающихся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2011-2012 учебный год</c:v>
                </c:pt>
                <c:pt idx="1">
                  <c:v>2012-2013 учебный год</c:v>
                </c:pt>
                <c:pt idx="2">
                  <c:v>2013-2014 учебный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3"/>
                <c:pt idx="0">
                  <c:v>134</c:v>
                </c:pt>
                <c:pt idx="1">
                  <c:v>232</c:v>
                </c:pt>
                <c:pt idx="2">
                  <c:v>167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2011-2012 учебный год</c:v>
                </c:pt>
                <c:pt idx="1">
                  <c:v>2012-2013 учебный год</c:v>
                </c:pt>
                <c:pt idx="2">
                  <c:v>2013-2014 учебный год</c:v>
                </c:pt>
              </c:strCache>
            </c:strRef>
          </c:cat>
          <c:val>
            <c:numRef>
              <c:f>Лист1!$D$2:$D$5</c:f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42150528"/>
        <c:axId val="42156416"/>
      </c:barChart>
      <c:catAx>
        <c:axId val="42150528"/>
        <c:scaling>
          <c:orientation val="minMax"/>
        </c:scaling>
        <c:delete val="0"/>
        <c:axPos val="l"/>
        <c:majorTickMark val="none"/>
        <c:minorTickMark val="none"/>
        <c:tickLblPos val="nextTo"/>
        <c:crossAx val="42156416"/>
        <c:crosses val="autoZero"/>
        <c:auto val="1"/>
        <c:lblAlgn val="ctr"/>
        <c:lblOffset val="100"/>
        <c:noMultiLvlLbl val="0"/>
      </c:catAx>
      <c:valAx>
        <c:axId val="42156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4215052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BCB1BB-5D7A-F240-9A20-D4BD5C8D5F94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227A6F-25AC-9646-B5B0-401DCDBAE75A}">
      <dgm:prSet phldrT="[Текст]"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shade val="94000"/>
                <a:satMod val="135000"/>
              </a:schemeClr>
            </a:gs>
          </a:gsLst>
          <a:lin ang="16200000" scaled="0"/>
          <a:tileRect/>
        </a:gradFill>
      </dgm:spPr>
      <dgm:t>
        <a:bodyPr/>
        <a:lstStyle/>
        <a:p>
          <a:r>
            <a:rPr lang="ru-RU" sz="1800" b="1" dirty="0" smtClean="0"/>
            <a:t>Государственная программа Камчатского края: «Развитие образования в Камчатском крае на 2014-2020 годы»</a:t>
          </a:r>
          <a:endParaRPr lang="ru-RU" sz="1800" b="1" dirty="0"/>
        </a:p>
      </dgm:t>
    </dgm:pt>
    <dgm:pt modelId="{29A3CCE4-52CD-F14A-B3D3-20DC01A24C10}" type="parTrans" cxnId="{853210F1-3A4B-384A-B65E-B6828B88EF44}">
      <dgm:prSet/>
      <dgm:spPr/>
      <dgm:t>
        <a:bodyPr/>
        <a:lstStyle/>
        <a:p>
          <a:endParaRPr lang="ru-RU"/>
        </a:p>
      </dgm:t>
    </dgm:pt>
    <dgm:pt modelId="{C54B8C83-EBDD-E341-AE7E-DBF0C57B2B80}" type="sibTrans" cxnId="{853210F1-3A4B-384A-B65E-B6828B88EF44}">
      <dgm:prSet/>
      <dgm:spPr/>
      <dgm:t>
        <a:bodyPr/>
        <a:lstStyle/>
        <a:p>
          <a:endParaRPr lang="ru-RU"/>
        </a:p>
      </dgm:t>
    </dgm:pt>
    <dgm:pt modelId="{3CF57C86-D737-7749-873A-5C50C350306D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0000"/>
              </a:solidFill>
            </a:rPr>
            <a:t>Постановление Правительства Камчатского края от 29.11.2013 № 532-П</a:t>
          </a:r>
          <a:endParaRPr lang="ru-RU" sz="1600" dirty="0">
            <a:solidFill>
              <a:srgbClr val="000000"/>
            </a:solidFill>
          </a:endParaRPr>
        </a:p>
      </dgm:t>
    </dgm:pt>
    <dgm:pt modelId="{8B0B799A-CD60-514D-86EB-15491207D150}" type="parTrans" cxnId="{EE2FDDC2-8F06-EB45-8D99-615894F98CDA}">
      <dgm:prSet/>
      <dgm:spPr/>
      <dgm:t>
        <a:bodyPr/>
        <a:lstStyle/>
        <a:p>
          <a:endParaRPr lang="ru-RU"/>
        </a:p>
      </dgm:t>
    </dgm:pt>
    <dgm:pt modelId="{AF34BFCC-FEAC-584E-A03E-2B3588737C23}" type="sibTrans" cxnId="{EE2FDDC2-8F06-EB45-8D99-615894F98CDA}">
      <dgm:prSet/>
      <dgm:spPr/>
      <dgm:t>
        <a:bodyPr/>
        <a:lstStyle/>
        <a:p>
          <a:endParaRPr lang="ru-RU"/>
        </a:p>
      </dgm:t>
    </dgm:pt>
    <dgm:pt modelId="{518ECBEC-1DD9-654C-AD3D-EE2DFF0A8959}">
      <dgm:prSet phldrT="[Текст]" custT="1"/>
      <dgm:spPr/>
      <dgm:t>
        <a:bodyPr/>
        <a:lstStyle/>
        <a:p>
          <a:r>
            <a:rPr lang="ru-RU" sz="1800" b="1" dirty="0" smtClean="0"/>
            <a:t>Государственная программа Камчатского края: «Физическая культура, спорт, молодежная политика, отдых и оздоровление детей в Камчатском крае на 2014-2020 годы»</a:t>
          </a:r>
          <a:endParaRPr lang="ru-RU" sz="1800" b="1" dirty="0"/>
        </a:p>
      </dgm:t>
    </dgm:pt>
    <dgm:pt modelId="{BC36D26D-0F82-3847-B2C9-A63A22DF3CB6}" type="parTrans" cxnId="{BEDD8AF8-2C83-3344-BB35-10F8E16D738F}">
      <dgm:prSet/>
      <dgm:spPr/>
      <dgm:t>
        <a:bodyPr/>
        <a:lstStyle/>
        <a:p>
          <a:endParaRPr lang="ru-RU"/>
        </a:p>
      </dgm:t>
    </dgm:pt>
    <dgm:pt modelId="{B124B691-8014-804A-9705-D4A506AEB094}" type="sibTrans" cxnId="{BEDD8AF8-2C83-3344-BB35-10F8E16D738F}">
      <dgm:prSet/>
      <dgm:spPr/>
      <dgm:t>
        <a:bodyPr/>
        <a:lstStyle/>
        <a:p>
          <a:endParaRPr lang="ru-RU"/>
        </a:p>
      </dgm:t>
    </dgm:pt>
    <dgm:pt modelId="{9B7454CA-DA2C-EC47-A90A-DF03C199604B}">
      <dgm:prSet phldrT="[Текст]" custT="1"/>
      <dgm:spPr/>
      <dgm:t>
        <a:bodyPr/>
        <a:lstStyle/>
        <a:p>
          <a:r>
            <a:rPr lang="ru-RU" sz="1600" dirty="0" smtClean="0"/>
            <a:t>Постановление Правительства Камчатского края 29.11.2013 № 522-П</a:t>
          </a:r>
          <a:endParaRPr lang="ru-RU" sz="1600" dirty="0"/>
        </a:p>
      </dgm:t>
    </dgm:pt>
    <dgm:pt modelId="{9353D6EC-EC3B-1F4D-A70E-06E98F49CB75}" type="parTrans" cxnId="{D964BB83-847A-7746-B410-29902ED6A0ED}">
      <dgm:prSet/>
      <dgm:spPr/>
      <dgm:t>
        <a:bodyPr/>
        <a:lstStyle/>
        <a:p>
          <a:endParaRPr lang="ru-RU"/>
        </a:p>
      </dgm:t>
    </dgm:pt>
    <dgm:pt modelId="{20A77F42-CAD5-7A48-9ECB-198F0617D4B2}" type="sibTrans" cxnId="{D964BB83-847A-7746-B410-29902ED6A0ED}">
      <dgm:prSet/>
      <dgm:spPr/>
      <dgm:t>
        <a:bodyPr/>
        <a:lstStyle/>
        <a:p>
          <a:endParaRPr lang="ru-RU"/>
        </a:p>
      </dgm:t>
    </dgm:pt>
    <dgm:pt modelId="{07D65A5C-23D0-0F40-98C6-E129F23C91D7}">
      <dgm:prSet custT="1"/>
      <dgm:spPr/>
      <dgm:t>
        <a:bodyPr/>
        <a:lstStyle/>
        <a:p>
          <a:r>
            <a:rPr lang="ru-RU" sz="1800" b="1" dirty="0" smtClean="0"/>
            <a:t>Государственная программа Камчатского края: «Профилактика правонарушений, терроризма, экстремизма наркомании и алкоголизма в Камчатском крае на 2014-2018 годы»</a:t>
          </a:r>
          <a:endParaRPr lang="ru-RU" sz="1800" b="1" dirty="0"/>
        </a:p>
      </dgm:t>
    </dgm:pt>
    <dgm:pt modelId="{C3483B7A-2F93-C742-B9FA-AE752341A2E8}" type="parTrans" cxnId="{2B09641D-8E05-4945-96CD-427C169851D4}">
      <dgm:prSet/>
      <dgm:spPr/>
      <dgm:t>
        <a:bodyPr/>
        <a:lstStyle/>
        <a:p>
          <a:endParaRPr lang="ru-RU"/>
        </a:p>
      </dgm:t>
    </dgm:pt>
    <dgm:pt modelId="{28EB705E-A235-8F47-82AE-FB8622A3E8CC}" type="sibTrans" cxnId="{2B09641D-8E05-4945-96CD-427C169851D4}">
      <dgm:prSet/>
      <dgm:spPr/>
      <dgm:t>
        <a:bodyPr/>
        <a:lstStyle/>
        <a:p>
          <a:endParaRPr lang="ru-RU"/>
        </a:p>
      </dgm:t>
    </dgm:pt>
    <dgm:pt modelId="{5326C52E-52DE-0B49-9F16-8B5D99D97F80}">
      <dgm:prSet custT="1"/>
      <dgm:spPr/>
      <dgm:t>
        <a:bodyPr/>
        <a:lstStyle/>
        <a:p>
          <a:r>
            <a:rPr lang="ru-RU" sz="1800" b="1" dirty="0" smtClean="0"/>
            <a:t>Единый календарный планам межрегиональных, всероссийских и международных физкультурных и спортивных мероприятий и годовым планом Министерства образования и науки Камчатского края на 2014, 2015 годы</a:t>
          </a:r>
          <a:endParaRPr lang="ru-RU" sz="1800" b="1" dirty="0"/>
        </a:p>
      </dgm:t>
    </dgm:pt>
    <dgm:pt modelId="{3A3C08B6-F257-AA4A-BABF-D607F5B637D7}" type="parTrans" cxnId="{7486A33D-4E7D-4047-ACE2-8D180500F1A4}">
      <dgm:prSet/>
      <dgm:spPr/>
      <dgm:t>
        <a:bodyPr/>
        <a:lstStyle/>
        <a:p>
          <a:endParaRPr lang="ru-RU"/>
        </a:p>
      </dgm:t>
    </dgm:pt>
    <dgm:pt modelId="{F1E723D1-06F0-3D42-963F-A15DECC79378}" type="sibTrans" cxnId="{7486A33D-4E7D-4047-ACE2-8D180500F1A4}">
      <dgm:prSet/>
      <dgm:spPr/>
      <dgm:t>
        <a:bodyPr/>
        <a:lstStyle/>
        <a:p>
          <a:endParaRPr lang="ru-RU"/>
        </a:p>
      </dgm:t>
    </dgm:pt>
    <dgm:pt modelId="{7C417EF6-3006-504A-AC2E-AC3F4C82687A}">
      <dgm:prSet phldrT="[Текст]" custT="1"/>
      <dgm:spPr/>
      <dgm:t>
        <a:bodyPr/>
        <a:lstStyle/>
        <a:p>
          <a:r>
            <a:rPr lang="ru-RU" sz="1600" dirty="0" smtClean="0"/>
            <a:t>Постановление Правительства Камчатского края 29.11.2013 № 552-П</a:t>
          </a:r>
          <a:endParaRPr lang="ru-RU" sz="1600" dirty="0"/>
        </a:p>
      </dgm:t>
    </dgm:pt>
    <dgm:pt modelId="{87724AC0-580F-8E48-A571-6FCBCBF8FA65}" type="parTrans" cxnId="{2D4383C1-6B7F-7342-A280-8D69601CB934}">
      <dgm:prSet/>
      <dgm:spPr/>
      <dgm:t>
        <a:bodyPr/>
        <a:lstStyle/>
        <a:p>
          <a:endParaRPr lang="ru-RU"/>
        </a:p>
      </dgm:t>
    </dgm:pt>
    <dgm:pt modelId="{88F322EF-3135-7C4C-8691-B82C478510F8}" type="sibTrans" cxnId="{2D4383C1-6B7F-7342-A280-8D69601CB934}">
      <dgm:prSet/>
      <dgm:spPr/>
      <dgm:t>
        <a:bodyPr/>
        <a:lstStyle/>
        <a:p>
          <a:endParaRPr lang="ru-RU"/>
        </a:p>
      </dgm:t>
    </dgm:pt>
    <dgm:pt modelId="{C418C72C-E89F-7341-9B47-1EB35193032E}">
      <dgm:prSet/>
      <dgm:spPr/>
      <dgm:t>
        <a:bodyPr/>
        <a:lstStyle/>
        <a:p>
          <a:endParaRPr lang="ru-RU" dirty="0"/>
        </a:p>
      </dgm:t>
    </dgm:pt>
    <dgm:pt modelId="{47EB0280-FA43-7F47-8674-531084D4E219}" type="parTrans" cxnId="{D8A38DB1-759F-494B-AB79-35C1397E7EFB}">
      <dgm:prSet/>
      <dgm:spPr/>
      <dgm:t>
        <a:bodyPr/>
        <a:lstStyle/>
        <a:p>
          <a:endParaRPr lang="ru-RU"/>
        </a:p>
      </dgm:t>
    </dgm:pt>
    <dgm:pt modelId="{C54F67AC-037E-9043-9CB8-63BA7C27D0C8}" type="sibTrans" cxnId="{D8A38DB1-759F-494B-AB79-35C1397E7EFB}">
      <dgm:prSet/>
      <dgm:spPr/>
      <dgm:t>
        <a:bodyPr/>
        <a:lstStyle/>
        <a:p>
          <a:endParaRPr lang="ru-RU"/>
        </a:p>
      </dgm:t>
    </dgm:pt>
    <dgm:pt modelId="{5E20D639-489A-F04A-8248-9DF31B614221}" type="pres">
      <dgm:prSet presAssocID="{23BCB1BB-5D7A-F240-9A20-D4BD5C8D5F9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7B1122-CA43-5847-AD82-E9B0AC940098}" type="pres">
      <dgm:prSet presAssocID="{F5227A6F-25AC-9646-B5B0-401DCDBAE75A}" presName="parentLin" presStyleCnt="0"/>
      <dgm:spPr/>
    </dgm:pt>
    <dgm:pt modelId="{C2D52405-190C-E04E-807E-F527D3D26DE7}" type="pres">
      <dgm:prSet presAssocID="{F5227A6F-25AC-9646-B5B0-401DCDBAE75A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751A71CD-C85C-374D-80FD-5C54980247E2}" type="pres">
      <dgm:prSet presAssocID="{F5227A6F-25AC-9646-B5B0-401DCDBAE75A}" presName="parentText" presStyleLbl="node1" presStyleIdx="0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E5CCB5-DFF5-BC40-A26D-B39214417ED8}" type="pres">
      <dgm:prSet presAssocID="{F5227A6F-25AC-9646-B5B0-401DCDBAE75A}" presName="negativeSpace" presStyleCnt="0"/>
      <dgm:spPr/>
    </dgm:pt>
    <dgm:pt modelId="{25E0B606-A858-4343-A111-50AF9CAC400F}" type="pres">
      <dgm:prSet presAssocID="{F5227A6F-25AC-9646-B5B0-401DCDBAE75A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5D8946-07E3-FD4E-9367-5D804066CD2C}" type="pres">
      <dgm:prSet presAssocID="{C54B8C83-EBDD-E341-AE7E-DBF0C57B2B80}" presName="spaceBetweenRectangles" presStyleCnt="0"/>
      <dgm:spPr/>
    </dgm:pt>
    <dgm:pt modelId="{B07797A5-FA16-CA4D-AF62-CB9B5DDB97AC}" type="pres">
      <dgm:prSet presAssocID="{518ECBEC-1DD9-654C-AD3D-EE2DFF0A8959}" presName="parentLin" presStyleCnt="0"/>
      <dgm:spPr/>
    </dgm:pt>
    <dgm:pt modelId="{90FEB107-8B33-404B-B30C-FE6102E9638E}" type="pres">
      <dgm:prSet presAssocID="{518ECBEC-1DD9-654C-AD3D-EE2DFF0A8959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2C64226B-7278-FA48-94D4-81425D18F09F}" type="pres">
      <dgm:prSet presAssocID="{518ECBEC-1DD9-654C-AD3D-EE2DFF0A8959}" presName="parentText" presStyleLbl="node1" presStyleIdx="1" presStyleCnt="4" custScaleX="13679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DC3016-5709-FC4D-BCFA-87579236FF03}" type="pres">
      <dgm:prSet presAssocID="{518ECBEC-1DD9-654C-AD3D-EE2DFF0A8959}" presName="negativeSpace" presStyleCnt="0"/>
      <dgm:spPr/>
    </dgm:pt>
    <dgm:pt modelId="{1506199A-152B-FA4C-A106-7EB0CEA0D938}" type="pres">
      <dgm:prSet presAssocID="{518ECBEC-1DD9-654C-AD3D-EE2DFF0A8959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C55376-E8F0-7D44-9D7F-C9234929E264}" type="pres">
      <dgm:prSet presAssocID="{B124B691-8014-804A-9705-D4A506AEB094}" presName="spaceBetweenRectangles" presStyleCnt="0"/>
      <dgm:spPr/>
    </dgm:pt>
    <dgm:pt modelId="{B7244D8E-1B8F-4D44-8024-67DA73EC2740}" type="pres">
      <dgm:prSet presAssocID="{07D65A5C-23D0-0F40-98C6-E129F23C91D7}" presName="parentLin" presStyleCnt="0"/>
      <dgm:spPr/>
    </dgm:pt>
    <dgm:pt modelId="{A87D4256-E036-FA41-94DB-DA4E0ABDB204}" type="pres">
      <dgm:prSet presAssocID="{07D65A5C-23D0-0F40-98C6-E129F23C91D7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B99782BA-8483-A44E-8581-A22471623C2D}" type="pres">
      <dgm:prSet presAssocID="{07D65A5C-23D0-0F40-98C6-E129F23C91D7}" presName="parentText" presStyleLbl="node1" presStyleIdx="2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4915CF-AD41-CC4B-A021-F9D2A87278C6}" type="pres">
      <dgm:prSet presAssocID="{07D65A5C-23D0-0F40-98C6-E129F23C91D7}" presName="negativeSpace" presStyleCnt="0"/>
      <dgm:spPr/>
    </dgm:pt>
    <dgm:pt modelId="{B1F9F0D1-37F1-0B45-B336-2F9589CEFFEB}" type="pres">
      <dgm:prSet presAssocID="{07D65A5C-23D0-0F40-98C6-E129F23C91D7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9576A4-C1E0-564C-B3D0-FDA500302AB4}" type="pres">
      <dgm:prSet presAssocID="{28EB705E-A235-8F47-82AE-FB8622A3E8CC}" presName="spaceBetweenRectangles" presStyleCnt="0"/>
      <dgm:spPr/>
    </dgm:pt>
    <dgm:pt modelId="{CEBCBA8D-03C1-414D-A622-A4607096F11B}" type="pres">
      <dgm:prSet presAssocID="{5326C52E-52DE-0B49-9F16-8B5D99D97F80}" presName="parentLin" presStyleCnt="0"/>
      <dgm:spPr/>
    </dgm:pt>
    <dgm:pt modelId="{2C2E1AD8-2EB3-4F4E-A1CB-9A3DD8205A5D}" type="pres">
      <dgm:prSet presAssocID="{5326C52E-52DE-0B49-9F16-8B5D99D97F80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CF38A30F-94B3-B74F-A3DA-BC3D46711224}" type="pres">
      <dgm:prSet presAssocID="{5326C52E-52DE-0B49-9F16-8B5D99D97F80}" presName="parentText" presStyleLbl="node1" presStyleIdx="3" presStyleCnt="4" custScaleX="142857" custScaleY="1275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D669A2-7DF7-C84A-86B3-2BA750249BE1}" type="pres">
      <dgm:prSet presAssocID="{5326C52E-52DE-0B49-9F16-8B5D99D97F80}" presName="negativeSpace" presStyleCnt="0"/>
      <dgm:spPr/>
    </dgm:pt>
    <dgm:pt modelId="{2FB759D9-2226-8847-A266-4C436EB640FB}" type="pres">
      <dgm:prSet presAssocID="{5326C52E-52DE-0B49-9F16-8B5D99D97F80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8DD80C-C9D0-634B-81FA-37221C9B99DC}" type="presOf" srcId="{518ECBEC-1DD9-654C-AD3D-EE2DFF0A8959}" destId="{90FEB107-8B33-404B-B30C-FE6102E9638E}" srcOrd="0" destOrd="0" presId="urn:microsoft.com/office/officeart/2005/8/layout/list1"/>
    <dgm:cxn modelId="{ABF25FA6-5E70-1944-A42D-A5FAA5869AB0}" type="presOf" srcId="{F5227A6F-25AC-9646-B5B0-401DCDBAE75A}" destId="{C2D52405-190C-E04E-807E-F527D3D26DE7}" srcOrd="0" destOrd="0" presId="urn:microsoft.com/office/officeart/2005/8/layout/list1"/>
    <dgm:cxn modelId="{8EDBAB0A-31A0-644E-AB66-339E5B4958A1}" type="presOf" srcId="{518ECBEC-1DD9-654C-AD3D-EE2DFF0A8959}" destId="{2C64226B-7278-FA48-94D4-81425D18F09F}" srcOrd="1" destOrd="0" presId="urn:microsoft.com/office/officeart/2005/8/layout/list1"/>
    <dgm:cxn modelId="{2D4383C1-6B7F-7342-A280-8D69601CB934}" srcId="{518ECBEC-1DD9-654C-AD3D-EE2DFF0A8959}" destId="{7C417EF6-3006-504A-AC2E-AC3F4C82687A}" srcOrd="0" destOrd="0" parTransId="{87724AC0-580F-8E48-A571-6FCBCBF8FA65}" sibTransId="{88F322EF-3135-7C4C-8691-B82C478510F8}"/>
    <dgm:cxn modelId="{D964BB83-847A-7746-B410-29902ED6A0ED}" srcId="{07D65A5C-23D0-0F40-98C6-E129F23C91D7}" destId="{9B7454CA-DA2C-EC47-A90A-DF03C199604B}" srcOrd="0" destOrd="0" parTransId="{9353D6EC-EC3B-1F4D-A70E-06E98F49CB75}" sibTransId="{20A77F42-CAD5-7A48-9ECB-198F0617D4B2}"/>
    <dgm:cxn modelId="{EE2FDDC2-8F06-EB45-8D99-615894F98CDA}" srcId="{F5227A6F-25AC-9646-B5B0-401DCDBAE75A}" destId="{3CF57C86-D737-7749-873A-5C50C350306D}" srcOrd="0" destOrd="0" parTransId="{8B0B799A-CD60-514D-86EB-15491207D150}" sibTransId="{AF34BFCC-FEAC-584E-A03E-2B3588737C23}"/>
    <dgm:cxn modelId="{0A4F8FC5-71A7-CA44-AA1D-F2CB0D5DCFC9}" type="presOf" srcId="{5326C52E-52DE-0B49-9F16-8B5D99D97F80}" destId="{CF38A30F-94B3-B74F-A3DA-BC3D46711224}" srcOrd="1" destOrd="0" presId="urn:microsoft.com/office/officeart/2005/8/layout/list1"/>
    <dgm:cxn modelId="{C1204294-936D-5E4F-B33E-3FE170C672AC}" type="presOf" srcId="{07D65A5C-23D0-0F40-98C6-E129F23C91D7}" destId="{B99782BA-8483-A44E-8581-A22471623C2D}" srcOrd="1" destOrd="0" presId="urn:microsoft.com/office/officeart/2005/8/layout/list1"/>
    <dgm:cxn modelId="{38A6E0A8-B16B-9846-9A13-4FD14652AC61}" type="presOf" srcId="{9B7454CA-DA2C-EC47-A90A-DF03C199604B}" destId="{B1F9F0D1-37F1-0B45-B336-2F9589CEFFEB}" srcOrd="0" destOrd="0" presId="urn:microsoft.com/office/officeart/2005/8/layout/list1"/>
    <dgm:cxn modelId="{5D1C08F1-478E-7548-93BF-1921B1E8F8DB}" type="presOf" srcId="{23BCB1BB-5D7A-F240-9A20-D4BD5C8D5F94}" destId="{5E20D639-489A-F04A-8248-9DF31B614221}" srcOrd="0" destOrd="0" presId="urn:microsoft.com/office/officeart/2005/8/layout/list1"/>
    <dgm:cxn modelId="{C038D5AA-C867-9C4A-9B27-E799304433BC}" type="presOf" srcId="{C418C72C-E89F-7341-9B47-1EB35193032E}" destId="{2FB759D9-2226-8847-A266-4C436EB640FB}" srcOrd="0" destOrd="0" presId="urn:microsoft.com/office/officeart/2005/8/layout/list1"/>
    <dgm:cxn modelId="{D8A38DB1-759F-494B-AB79-35C1397E7EFB}" srcId="{5326C52E-52DE-0B49-9F16-8B5D99D97F80}" destId="{C418C72C-E89F-7341-9B47-1EB35193032E}" srcOrd="0" destOrd="0" parTransId="{47EB0280-FA43-7F47-8674-531084D4E219}" sibTransId="{C54F67AC-037E-9043-9CB8-63BA7C27D0C8}"/>
    <dgm:cxn modelId="{BEDD8AF8-2C83-3344-BB35-10F8E16D738F}" srcId="{23BCB1BB-5D7A-F240-9A20-D4BD5C8D5F94}" destId="{518ECBEC-1DD9-654C-AD3D-EE2DFF0A8959}" srcOrd="1" destOrd="0" parTransId="{BC36D26D-0F82-3847-B2C9-A63A22DF3CB6}" sibTransId="{B124B691-8014-804A-9705-D4A506AEB094}"/>
    <dgm:cxn modelId="{3C161FB2-FE1B-3448-861A-A666063FEEC5}" type="presOf" srcId="{F5227A6F-25AC-9646-B5B0-401DCDBAE75A}" destId="{751A71CD-C85C-374D-80FD-5C54980247E2}" srcOrd="1" destOrd="0" presId="urn:microsoft.com/office/officeart/2005/8/layout/list1"/>
    <dgm:cxn modelId="{7C301E45-16B5-5943-8C95-8F69D2351A7A}" type="presOf" srcId="{7C417EF6-3006-504A-AC2E-AC3F4C82687A}" destId="{1506199A-152B-FA4C-A106-7EB0CEA0D938}" srcOrd="0" destOrd="0" presId="urn:microsoft.com/office/officeart/2005/8/layout/list1"/>
    <dgm:cxn modelId="{8036DFCF-23AB-8D4A-9F65-B2C4151C9C22}" type="presOf" srcId="{3CF57C86-D737-7749-873A-5C50C350306D}" destId="{25E0B606-A858-4343-A111-50AF9CAC400F}" srcOrd="0" destOrd="0" presId="urn:microsoft.com/office/officeart/2005/8/layout/list1"/>
    <dgm:cxn modelId="{7486A33D-4E7D-4047-ACE2-8D180500F1A4}" srcId="{23BCB1BB-5D7A-F240-9A20-D4BD5C8D5F94}" destId="{5326C52E-52DE-0B49-9F16-8B5D99D97F80}" srcOrd="3" destOrd="0" parTransId="{3A3C08B6-F257-AA4A-BABF-D607F5B637D7}" sibTransId="{F1E723D1-06F0-3D42-963F-A15DECC79378}"/>
    <dgm:cxn modelId="{853210F1-3A4B-384A-B65E-B6828B88EF44}" srcId="{23BCB1BB-5D7A-F240-9A20-D4BD5C8D5F94}" destId="{F5227A6F-25AC-9646-B5B0-401DCDBAE75A}" srcOrd="0" destOrd="0" parTransId="{29A3CCE4-52CD-F14A-B3D3-20DC01A24C10}" sibTransId="{C54B8C83-EBDD-E341-AE7E-DBF0C57B2B80}"/>
    <dgm:cxn modelId="{C76F47F9-E18C-B242-A5EB-9B971BA2B442}" type="presOf" srcId="{07D65A5C-23D0-0F40-98C6-E129F23C91D7}" destId="{A87D4256-E036-FA41-94DB-DA4E0ABDB204}" srcOrd="0" destOrd="0" presId="urn:microsoft.com/office/officeart/2005/8/layout/list1"/>
    <dgm:cxn modelId="{2B09641D-8E05-4945-96CD-427C169851D4}" srcId="{23BCB1BB-5D7A-F240-9A20-D4BD5C8D5F94}" destId="{07D65A5C-23D0-0F40-98C6-E129F23C91D7}" srcOrd="2" destOrd="0" parTransId="{C3483B7A-2F93-C742-B9FA-AE752341A2E8}" sibTransId="{28EB705E-A235-8F47-82AE-FB8622A3E8CC}"/>
    <dgm:cxn modelId="{D8679DCE-961C-274C-9C73-F34C4BC304D5}" type="presOf" srcId="{5326C52E-52DE-0B49-9F16-8B5D99D97F80}" destId="{2C2E1AD8-2EB3-4F4E-A1CB-9A3DD8205A5D}" srcOrd="0" destOrd="0" presId="urn:microsoft.com/office/officeart/2005/8/layout/list1"/>
    <dgm:cxn modelId="{1E084A33-768D-0846-8E69-DAE7CC95E477}" type="presParOf" srcId="{5E20D639-489A-F04A-8248-9DF31B614221}" destId="{6A7B1122-CA43-5847-AD82-E9B0AC940098}" srcOrd="0" destOrd="0" presId="urn:microsoft.com/office/officeart/2005/8/layout/list1"/>
    <dgm:cxn modelId="{9BF8A9FF-C177-AF4D-9F26-867B3674F2A7}" type="presParOf" srcId="{6A7B1122-CA43-5847-AD82-E9B0AC940098}" destId="{C2D52405-190C-E04E-807E-F527D3D26DE7}" srcOrd="0" destOrd="0" presId="urn:microsoft.com/office/officeart/2005/8/layout/list1"/>
    <dgm:cxn modelId="{2BEB90F6-AAF9-554D-BFA1-81CAB01F5A78}" type="presParOf" srcId="{6A7B1122-CA43-5847-AD82-E9B0AC940098}" destId="{751A71CD-C85C-374D-80FD-5C54980247E2}" srcOrd="1" destOrd="0" presId="urn:microsoft.com/office/officeart/2005/8/layout/list1"/>
    <dgm:cxn modelId="{104F61FE-C464-F947-8CD0-B009678B30E7}" type="presParOf" srcId="{5E20D639-489A-F04A-8248-9DF31B614221}" destId="{AAE5CCB5-DFF5-BC40-A26D-B39214417ED8}" srcOrd="1" destOrd="0" presId="urn:microsoft.com/office/officeart/2005/8/layout/list1"/>
    <dgm:cxn modelId="{36ABD3C0-4F8C-1347-95EE-F8E3EF34C76E}" type="presParOf" srcId="{5E20D639-489A-F04A-8248-9DF31B614221}" destId="{25E0B606-A858-4343-A111-50AF9CAC400F}" srcOrd="2" destOrd="0" presId="urn:microsoft.com/office/officeart/2005/8/layout/list1"/>
    <dgm:cxn modelId="{B8EF886C-085C-9D44-A0CA-8036B19BE52F}" type="presParOf" srcId="{5E20D639-489A-F04A-8248-9DF31B614221}" destId="{765D8946-07E3-FD4E-9367-5D804066CD2C}" srcOrd="3" destOrd="0" presId="urn:microsoft.com/office/officeart/2005/8/layout/list1"/>
    <dgm:cxn modelId="{0489C5C1-3368-2B47-8692-7112DD2D5E73}" type="presParOf" srcId="{5E20D639-489A-F04A-8248-9DF31B614221}" destId="{B07797A5-FA16-CA4D-AF62-CB9B5DDB97AC}" srcOrd="4" destOrd="0" presId="urn:microsoft.com/office/officeart/2005/8/layout/list1"/>
    <dgm:cxn modelId="{0AEFE5B5-D1D7-904B-BFB5-A154AB5AFF0B}" type="presParOf" srcId="{B07797A5-FA16-CA4D-AF62-CB9B5DDB97AC}" destId="{90FEB107-8B33-404B-B30C-FE6102E9638E}" srcOrd="0" destOrd="0" presId="urn:microsoft.com/office/officeart/2005/8/layout/list1"/>
    <dgm:cxn modelId="{23CECAC3-C047-6C48-B451-887AF55EF29E}" type="presParOf" srcId="{B07797A5-FA16-CA4D-AF62-CB9B5DDB97AC}" destId="{2C64226B-7278-FA48-94D4-81425D18F09F}" srcOrd="1" destOrd="0" presId="urn:microsoft.com/office/officeart/2005/8/layout/list1"/>
    <dgm:cxn modelId="{A31C5E50-77AE-8442-ABD5-40E4016C7E0C}" type="presParOf" srcId="{5E20D639-489A-F04A-8248-9DF31B614221}" destId="{EFDC3016-5709-FC4D-BCFA-87579236FF03}" srcOrd="5" destOrd="0" presId="urn:microsoft.com/office/officeart/2005/8/layout/list1"/>
    <dgm:cxn modelId="{CD626D8D-F06D-2E49-8A72-DB0167A71A82}" type="presParOf" srcId="{5E20D639-489A-F04A-8248-9DF31B614221}" destId="{1506199A-152B-FA4C-A106-7EB0CEA0D938}" srcOrd="6" destOrd="0" presId="urn:microsoft.com/office/officeart/2005/8/layout/list1"/>
    <dgm:cxn modelId="{55688FE9-14F9-5E41-B1F7-E99D91D95E65}" type="presParOf" srcId="{5E20D639-489A-F04A-8248-9DF31B614221}" destId="{5DC55376-E8F0-7D44-9D7F-C9234929E264}" srcOrd="7" destOrd="0" presId="urn:microsoft.com/office/officeart/2005/8/layout/list1"/>
    <dgm:cxn modelId="{EA53A674-E8A1-834C-BF37-CCE33A3566F4}" type="presParOf" srcId="{5E20D639-489A-F04A-8248-9DF31B614221}" destId="{B7244D8E-1B8F-4D44-8024-67DA73EC2740}" srcOrd="8" destOrd="0" presId="urn:microsoft.com/office/officeart/2005/8/layout/list1"/>
    <dgm:cxn modelId="{65DB453E-05E8-004E-B4F5-A1F53D07A9B8}" type="presParOf" srcId="{B7244D8E-1B8F-4D44-8024-67DA73EC2740}" destId="{A87D4256-E036-FA41-94DB-DA4E0ABDB204}" srcOrd="0" destOrd="0" presId="urn:microsoft.com/office/officeart/2005/8/layout/list1"/>
    <dgm:cxn modelId="{217C4A66-AC7D-414D-987C-710BC2692A49}" type="presParOf" srcId="{B7244D8E-1B8F-4D44-8024-67DA73EC2740}" destId="{B99782BA-8483-A44E-8581-A22471623C2D}" srcOrd="1" destOrd="0" presId="urn:microsoft.com/office/officeart/2005/8/layout/list1"/>
    <dgm:cxn modelId="{E1973E30-C73E-FE40-A4F0-09B7DF219A06}" type="presParOf" srcId="{5E20D639-489A-F04A-8248-9DF31B614221}" destId="{7A4915CF-AD41-CC4B-A021-F9D2A87278C6}" srcOrd="9" destOrd="0" presId="urn:microsoft.com/office/officeart/2005/8/layout/list1"/>
    <dgm:cxn modelId="{75E7C028-A21D-0C46-A09C-5BDB3A074959}" type="presParOf" srcId="{5E20D639-489A-F04A-8248-9DF31B614221}" destId="{B1F9F0D1-37F1-0B45-B336-2F9589CEFFEB}" srcOrd="10" destOrd="0" presId="urn:microsoft.com/office/officeart/2005/8/layout/list1"/>
    <dgm:cxn modelId="{D1C2AC7A-04EB-A841-B95B-4C1B6407EB2A}" type="presParOf" srcId="{5E20D639-489A-F04A-8248-9DF31B614221}" destId="{869576A4-C1E0-564C-B3D0-FDA500302AB4}" srcOrd="11" destOrd="0" presId="urn:microsoft.com/office/officeart/2005/8/layout/list1"/>
    <dgm:cxn modelId="{A179828A-A924-E04E-9147-66EF4888A12F}" type="presParOf" srcId="{5E20D639-489A-F04A-8248-9DF31B614221}" destId="{CEBCBA8D-03C1-414D-A622-A4607096F11B}" srcOrd="12" destOrd="0" presId="urn:microsoft.com/office/officeart/2005/8/layout/list1"/>
    <dgm:cxn modelId="{D9397F69-46C6-F041-B8F5-51342353548C}" type="presParOf" srcId="{CEBCBA8D-03C1-414D-A622-A4607096F11B}" destId="{2C2E1AD8-2EB3-4F4E-A1CB-9A3DD8205A5D}" srcOrd="0" destOrd="0" presId="urn:microsoft.com/office/officeart/2005/8/layout/list1"/>
    <dgm:cxn modelId="{1F7C9DF1-8FFB-A64D-B640-184118DE1FB2}" type="presParOf" srcId="{CEBCBA8D-03C1-414D-A622-A4607096F11B}" destId="{CF38A30F-94B3-B74F-A3DA-BC3D46711224}" srcOrd="1" destOrd="0" presId="urn:microsoft.com/office/officeart/2005/8/layout/list1"/>
    <dgm:cxn modelId="{3B345DEC-4776-FA49-AA1F-D98196A8F810}" type="presParOf" srcId="{5E20D639-489A-F04A-8248-9DF31B614221}" destId="{E9D669A2-7DF7-C84A-86B3-2BA750249BE1}" srcOrd="13" destOrd="0" presId="urn:microsoft.com/office/officeart/2005/8/layout/list1"/>
    <dgm:cxn modelId="{FE3900DF-1EBA-6343-8659-6578B04F9733}" type="presParOf" srcId="{5E20D639-489A-F04A-8248-9DF31B614221}" destId="{2FB759D9-2226-8847-A266-4C436EB640FB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0EB38B-8331-EC43-8852-B7B7FB71F63C}" type="doc">
      <dgm:prSet loTypeId="urn:microsoft.com/office/officeart/2005/8/layout/vList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A08BFC-470F-B346-A676-D9FEEE29680C}">
      <dgm:prSet phldrT="[Текст]" custT="1"/>
      <dgm:spPr/>
      <dgm:t>
        <a:bodyPr/>
        <a:lstStyle/>
        <a:p>
          <a:pPr algn="ctr"/>
          <a:r>
            <a:rPr lang="ru-RU" sz="2800" dirty="0" smtClean="0"/>
            <a:t>Капитальный ремонт 3 спортивных залов </a:t>
          </a:r>
          <a:r>
            <a:rPr lang="ru-RU" sz="2800" dirty="0" err="1" smtClean="0"/>
            <a:t>Мильковского</a:t>
          </a:r>
          <a:r>
            <a:rPr lang="ru-RU" sz="2800" dirty="0" smtClean="0"/>
            <a:t>, </a:t>
          </a:r>
          <a:r>
            <a:rPr lang="ru-RU" sz="2800" dirty="0" err="1" smtClean="0"/>
            <a:t>Усть</a:t>
          </a:r>
          <a:r>
            <a:rPr lang="ru-RU" sz="2800" dirty="0" smtClean="0"/>
            <a:t>-Камчатского муниципальных районов</a:t>
          </a:r>
          <a:endParaRPr lang="ru-RU" sz="2800" dirty="0"/>
        </a:p>
      </dgm:t>
    </dgm:pt>
    <dgm:pt modelId="{AABEAE49-275E-BB45-A9D5-425F8B9B0C51}" type="parTrans" cxnId="{89704607-49D5-694D-B86A-B8CA2AACE488}">
      <dgm:prSet/>
      <dgm:spPr/>
      <dgm:t>
        <a:bodyPr/>
        <a:lstStyle/>
        <a:p>
          <a:endParaRPr lang="ru-RU"/>
        </a:p>
      </dgm:t>
    </dgm:pt>
    <dgm:pt modelId="{7A6AAB7C-C855-F348-9E2F-69CC3BC8BD64}" type="sibTrans" cxnId="{89704607-49D5-694D-B86A-B8CA2AACE488}">
      <dgm:prSet/>
      <dgm:spPr/>
      <dgm:t>
        <a:bodyPr/>
        <a:lstStyle/>
        <a:p>
          <a:endParaRPr lang="ru-RU"/>
        </a:p>
      </dgm:t>
    </dgm:pt>
    <dgm:pt modelId="{F13CA6D6-CBAA-CA42-AA22-905C306C8FB6}" type="pres">
      <dgm:prSet presAssocID="{9D0EB38B-8331-EC43-8852-B7B7FB71F63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11133AE-8E18-FA42-9D5D-6E31398292D8}" type="pres">
      <dgm:prSet presAssocID="{00A08BFC-470F-B346-A676-D9FEEE29680C}" presName="parentText" presStyleLbl="node1" presStyleIdx="0" presStyleCnt="1" custScaleY="158008" custLinFactNeighborY="-65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B9D072-1203-C34F-9494-96C7CFCEC762}" type="presOf" srcId="{9D0EB38B-8331-EC43-8852-B7B7FB71F63C}" destId="{F13CA6D6-CBAA-CA42-AA22-905C306C8FB6}" srcOrd="0" destOrd="0" presId="urn:microsoft.com/office/officeart/2005/8/layout/vList2"/>
    <dgm:cxn modelId="{FF726219-F346-394A-A7B5-A1C7C75BF40B}" type="presOf" srcId="{00A08BFC-470F-B346-A676-D9FEEE29680C}" destId="{611133AE-8E18-FA42-9D5D-6E31398292D8}" srcOrd="0" destOrd="0" presId="urn:microsoft.com/office/officeart/2005/8/layout/vList2"/>
    <dgm:cxn modelId="{89704607-49D5-694D-B86A-B8CA2AACE488}" srcId="{9D0EB38B-8331-EC43-8852-B7B7FB71F63C}" destId="{00A08BFC-470F-B346-A676-D9FEEE29680C}" srcOrd="0" destOrd="0" parTransId="{AABEAE49-275E-BB45-A9D5-425F8B9B0C51}" sibTransId="{7A6AAB7C-C855-F348-9E2F-69CC3BC8BD64}"/>
    <dgm:cxn modelId="{BC0B141D-D22E-4C4A-AEA7-7851D21DDBED}" type="presParOf" srcId="{F13CA6D6-CBAA-CA42-AA22-905C306C8FB6}" destId="{611133AE-8E18-FA42-9D5D-6E31398292D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E0B606-A858-4343-A111-50AF9CAC400F}">
      <dsp:nvSpPr>
        <dsp:cNvPr id="0" name=""/>
        <dsp:cNvSpPr/>
      </dsp:nvSpPr>
      <dsp:spPr>
        <a:xfrm>
          <a:off x="0" y="464640"/>
          <a:ext cx="8552757" cy="9686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3789" tIns="624840" rIns="66378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0000"/>
              </a:solidFill>
            </a:rPr>
            <a:t>Постановление Правительства Камчатского края от 29.11.2013 № 532-П</a:t>
          </a:r>
          <a:endParaRPr lang="ru-RU" sz="1600" kern="1200" dirty="0">
            <a:solidFill>
              <a:srgbClr val="000000"/>
            </a:solidFill>
          </a:endParaRPr>
        </a:p>
      </dsp:txBody>
      <dsp:txXfrm>
        <a:off x="0" y="464640"/>
        <a:ext cx="8552757" cy="968625"/>
      </dsp:txXfrm>
    </dsp:sp>
    <dsp:sp modelId="{751A71CD-C85C-374D-80FD-5C54980247E2}">
      <dsp:nvSpPr>
        <dsp:cNvPr id="0" name=""/>
        <dsp:cNvSpPr/>
      </dsp:nvSpPr>
      <dsp:spPr>
        <a:xfrm>
          <a:off x="407174" y="21840"/>
          <a:ext cx="8143486" cy="885600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shade val="94000"/>
                <a:satMod val="135000"/>
              </a:schemeClr>
            </a:gs>
          </a:gsLst>
          <a:lin ang="16200000" scaled="0"/>
          <a:tileRect/>
        </a:gradFill>
        <a:ln>
          <a:noFill/>
        </a:ln>
        <a:effectLst>
          <a:innerShdw blurRad="50800" dist="25400" dir="10800000">
            <a:srgbClr val="80808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6292" tIns="0" rIns="22629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Государственная программа Камчатского края: «Развитие образования в Камчатском крае на 2014-2020 годы»</a:t>
          </a:r>
          <a:endParaRPr lang="ru-RU" sz="1800" b="1" kern="1200" dirty="0"/>
        </a:p>
      </dsp:txBody>
      <dsp:txXfrm>
        <a:off x="450405" y="65071"/>
        <a:ext cx="8057024" cy="799138"/>
      </dsp:txXfrm>
    </dsp:sp>
    <dsp:sp modelId="{1506199A-152B-FA4C-A106-7EB0CEA0D938}">
      <dsp:nvSpPr>
        <dsp:cNvPr id="0" name=""/>
        <dsp:cNvSpPr/>
      </dsp:nvSpPr>
      <dsp:spPr>
        <a:xfrm>
          <a:off x="0" y="2038065"/>
          <a:ext cx="8552757" cy="9686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3789" tIns="624840" rIns="66378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Постановление Правительства Камчатского края 29.11.2013 № 552-П</a:t>
          </a:r>
          <a:endParaRPr lang="ru-RU" sz="1600" kern="1200" dirty="0"/>
        </a:p>
      </dsp:txBody>
      <dsp:txXfrm>
        <a:off x="0" y="2038065"/>
        <a:ext cx="8552757" cy="968625"/>
      </dsp:txXfrm>
    </dsp:sp>
    <dsp:sp modelId="{2C64226B-7278-FA48-94D4-81425D18F09F}">
      <dsp:nvSpPr>
        <dsp:cNvPr id="0" name=""/>
        <dsp:cNvSpPr/>
      </dsp:nvSpPr>
      <dsp:spPr>
        <a:xfrm>
          <a:off x="424296" y="1595265"/>
          <a:ext cx="8125956" cy="88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innerShdw blurRad="50800" dist="25400" dir="10800000">
            <a:srgbClr val="80808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6292" tIns="0" rIns="22629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Государственная программа Камчатского края: «Физическая культура, спорт, молодежная политика, отдых и оздоровление детей в Камчатском крае на 2014-2020 годы»</a:t>
          </a:r>
          <a:endParaRPr lang="ru-RU" sz="1800" b="1" kern="1200" dirty="0"/>
        </a:p>
      </dsp:txBody>
      <dsp:txXfrm>
        <a:off x="467527" y="1638496"/>
        <a:ext cx="8039494" cy="799138"/>
      </dsp:txXfrm>
    </dsp:sp>
    <dsp:sp modelId="{B1F9F0D1-37F1-0B45-B336-2F9589CEFFEB}">
      <dsp:nvSpPr>
        <dsp:cNvPr id="0" name=""/>
        <dsp:cNvSpPr/>
      </dsp:nvSpPr>
      <dsp:spPr>
        <a:xfrm>
          <a:off x="0" y="3611490"/>
          <a:ext cx="8552757" cy="9686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3789" tIns="624840" rIns="66378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Постановление Правительства Камчатского края 29.11.2013 № 522-П</a:t>
          </a:r>
          <a:endParaRPr lang="ru-RU" sz="1600" kern="1200" dirty="0"/>
        </a:p>
      </dsp:txBody>
      <dsp:txXfrm>
        <a:off x="0" y="3611490"/>
        <a:ext cx="8552757" cy="968625"/>
      </dsp:txXfrm>
    </dsp:sp>
    <dsp:sp modelId="{B99782BA-8483-A44E-8581-A22471623C2D}">
      <dsp:nvSpPr>
        <dsp:cNvPr id="0" name=""/>
        <dsp:cNvSpPr/>
      </dsp:nvSpPr>
      <dsp:spPr>
        <a:xfrm>
          <a:off x="407174" y="3168690"/>
          <a:ext cx="8143486" cy="88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innerShdw blurRad="50800" dist="25400" dir="10800000">
            <a:srgbClr val="80808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6292" tIns="0" rIns="22629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Государственная программа Камчатского края: «Профилактика правонарушений, терроризма, экстремизма наркомании и алкоголизма в Камчатском крае на 2014-2018 годы»</a:t>
          </a:r>
          <a:endParaRPr lang="ru-RU" sz="1800" b="1" kern="1200" dirty="0"/>
        </a:p>
      </dsp:txBody>
      <dsp:txXfrm>
        <a:off x="450405" y="3211921"/>
        <a:ext cx="8057024" cy="799138"/>
      </dsp:txXfrm>
    </dsp:sp>
    <dsp:sp modelId="{2FB759D9-2226-8847-A266-4C436EB640FB}">
      <dsp:nvSpPr>
        <dsp:cNvPr id="0" name=""/>
        <dsp:cNvSpPr/>
      </dsp:nvSpPr>
      <dsp:spPr>
        <a:xfrm>
          <a:off x="0" y="5429021"/>
          <a:ext cx="8552757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3789" tIns="624840" rIns="663789" bIns="21336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000" kern="1200" dirty="0"/>
        </a:p>
      </dsp:txBody>
      <dsp:txXfrm>
        <a:off x="0" y="5429021"/>
        <a:ext cx="8552757" cy="756000"/>
      </dsp:txXfrm>
    </dsp:sp>
    <dsp:sp modelId="{CF38A30F-94B3-B74F-A3DA-BC3D46711224}">
      <dsp:nvSpPr>
        <dsp:cNvPr id="0" name=""/>
        <dsp:cNvSpPr/>
      </dsp:nvSpPr>
      <dsp:spPr>
        <a:xfrm>
          <a:off x="407174" y="4742115"/>
          <a:ext cx="8143486" cy="112970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innerShdw blurRad="50800" dist="25400" dir="10800000">
            <a:srgbClr val="80808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6292" tIns="0" rIns="22629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Единый календарный планам межрегиональных, всероссийских и международных физкультурных и спортивных мероприятий и годовым планом Министерства образования и науки Камчатского края на 2014, 2015 годы</a:t>
          </a:r>
          <a:endParaRPr lang="ru-RU" sz="1800" b="1" kern="1200" dirty="0"/>
        </a:p>
      </dsp:txBody>
      <dsp:txXfrm>
        <a:off x="462322" y="4797263"/>
        <a:ext cx="8033190" cy="10194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1133AE-8E18-FA42-9D5D-6E31398292D8}">
      <dsp:nvSpPr>
        <dsp:cNvPr id="0" name=""/>
        <dsp:cNvSpPr/>
      </dsp:nvSpPr>
      <dsp:spPr>
        <a:xfrm>
          <a:off x="0" y="609302"/>
          <a:ext cx="8449380" cy="234321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innerShdw blurRad="50800" dist="25400" dir="10800000">
            <a:srgbClr val="80808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Капитальный ремонт 3 спортивных залов </a:t>
          </a:r>
          <a:r>
            <a:rPr lang="ru-RU" sz="2800" kern="1200" dirty="0" err="1" smtClean="0"/>
            <a:t>Мильковского</a:t>
          </a:r>
          <a:r>
            <a:rPr lang="ru-RU" sz="2800" kern="1200" dirty="0" smtClean="0"/>
            <a:t>, </a:t>
          </a:r>
          <a:r>
            <a:rPr lang="ru-RU" sz="2800" kern="1200" dirty="0" err="1" smtClean="0"/>
            <a:t>Усть</a:t>
          </a:r>
          <a:r>
            <a:rPr lang="ru-RU" sz="2800" kern="1200" dirty="0" smtClean="0"/>
            <a:t>-Камчатского муниципальных районов</a:t>
          </a:r>
          <a:endParaRPr lang="ru-RU" sz="2800" kern="1200" dirty="0"/>
        </a:p>
      </dsp:txBody>
      <dsp:txXfrm>
        <a:off x="114387" y="723689"/>
        <a:ext cx="8220606" cy="21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4B4C2C-0203-E747-ADA6-396B4151EED4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8F015-0122-8F48-A12E-5BEBC18A20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424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8F015-0122-8F48-A12E-5BEBC18A20D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664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8F015-0122-8F48-A12E-5BEBC18A20D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044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2461A-250E-4A29-9E9B-599CA3838FA1}" type="datetime1">
              <a:rPr lang="en-US" smtClean="0"/>
              <a:pPr/>
              <a:t>5/13/2015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30AC-3F5A-8649-8BF3-51D4F6FD998C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01F59-6CB8-BA45-8EF8-A6A45505E9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30AC-3F5A-8649-8BF3-51D4F6FD998C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01F59-6CB8-BA45-8EF8-A6A45505E9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2CF230AC-3F5A-8649-8BF3-51D4F6FD998C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01F59-6CB8-BA45-8EF8-A6A45505E93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 (другой 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2CF230AC-3F5A-8649-8BF3-51D4F6FD998C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01F59-6CB8-BA45-8EF8-A6A45505E9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над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2CF230AC-3F5A-8649-8BF3-51D4F6FD998C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01F59-6CB8-BA45-8EF8-A6A45505E9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30AC-3F5A-8649-8BF3-51D4F6FD998C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01F59-6CB8-BA45-8EF8-A6A45505E9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30AC-3F5A-8649-8BF3-51D4F6FD998C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01F59-6CB8-BA45-8EF8-A6A45505E9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30AC-3F5A-8649-8BF3-51D4F6FD998C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01F59-6CB8-BA45-8EF8-A6A45505E9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4ADA4-35DF-4BD1-8C53-4246F035229A}" type="datetime1">
              <a:rPr lang="en-US" smtClean="0"/>
              <a:pPr/>
              <a:t>5/13/2015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30AC-3F5A-8649-8BF3-51D4F6FD998C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01F59-6CB8-BA45-8EF8-A6A45505E9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30AC-3F5A-8649-8BF3-51D4F6FD998C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01F59-6CB8-BA45-8EF8-A6A45505E933}" type="slidenum">
              <a:rPr lang="ru-RU" smtClean="0"/>
              <a:t>‹#›</a:t>
            </a:fld>
            <a:endParaRPr lang="ru-RU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объекта, вверху и в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30AC-3F5A-8649-8BF3-51D4F6FD998C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01F59-6CB8-BA45-8EF8-A6A45505E93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30AC-3F5A-8649-8BF3-51D4F6FD998C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01F59-6CB8-BA45-8EF8-A6A45505E93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30AC-3F5A-8649-8BF3-51D4F6FD998C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01F59-6CB8-BA45-8EF8-A6A45505E93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30AC-3F5A-8649-8BF3-51D4F6FD998C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01F59-6CB8-BA45-8EF8-A6A45505E9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2CF230AC-3F5A-8649-8BF3-51D4F6FD998C}" type="datetimeFigureOut">
              <a:rPr lang="ru-RU" smtClean="0"/>
              <a:t>13.05.2015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8601F59-6CB8-BA45-8EF8-A6A45505E93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  <p:sldLayoutId id="2147484260" r:id="rId12"/>
    <p:sldLayoutId id="2147484261" r:id="rId13"/>
    <p:sldLayoutId id="2147484262" r:id="rId14"/>
    <p:sldLayoutId id="2147484263" r:id="rId15"/>
    <p:sldLayoutId id="2147484264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725690" y="725646"/>
            <a:ext cx="8022800" cy="4146547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b="1" dirty="0"/>
              <a:t>	</a:t>
            </a:r>
            <a:r>
              <a:rPr lang="ru-RU" sz="3600" b="1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Об</a:t>
            </a:r>
            <a:r>
              <a:rPr lang="ru-RU" b="1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3600" b="1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организации </a:t>
            </a:r>
            <a:r>
              <a:rPr lang="ru-RU" sz="3600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работы в Камчатском крае по вопросам формирования здорового образа жизни, физической культуры и спорта за 2013-2015 </a:t>
            </a:r>
            <a:r>
              <a:rPr lang="ru-RU" sz="3600" b="1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ГГ.</a:t>
            </a:r>
            <a:endParaRPr lang="ru-RU" sz="36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6066" y="5604352"/>
            <a:ext cx="4655297" cy="1128495"/>
          </a:xfrm>
        </p:spPr>
        <p:txBody>
          <a:bodyPr>
            <a:noAutofit/>
          </a:bodyPr>
          <a:lstStyle/>
          <a:p>
            <a:pPr algn="r"/>
            <a:r>
              <a:rPr lang="ru-RU" sz="2000" dirty="0" smtClean="0"/>
              <a:t>МИНИСТЕРСТВО ОБРАЗОВАНИЯ И НАУКИ КАМЧАТСКОГО КРАЯ 2015 ГОД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965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842" y="696342"/>
            <a:ext cx="8197848" cy="1477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charset="2"/>
              <a:buChar char="§"/>
            </a:pPr>
            <a:r>
              <a:rPr lang="ru-RU" sz="2400" dirty="0"/>
              <a:t>р</a:t>
            </a:r>
            <a:r>
              <a:rPr lang="ru-RU" sz="2400" dirty="0" smtClean="0"/>
              <a:t>емонт 9 спортивных залов </a:t>
            </a:r>
            <a:r>
              <a:rPr lang="ru-RU" sz="2400" dirty="0" err="1"/>
              <a:t>Пенжинском</a:t>
            </a:r>
            <a:r>
              <a:rPr lang="ru-RU" sz="2400" dirty="0"/>
              <a:t>, </a:t>
            </a:r>
            <a:r>
              <a:rPr lang="ru-RU" sz="2400" dirty="0" err="1"/>
              <a:t>Карагинском</a:t>
            </a:r>
            <a:r>
              <a:rPr lang="ru-RU" sz="2400" dirty="0"/>
              <a:t>, </a:t>
            </a:r>
            <a:r>
              <a:rPr lang="ru-RU" sz="2400" dirty="0" err="1"/>
              <a:t>Мильковском</a:t>
            </a:r>
            <a:r>
              <a:rPr lang="ru-RU" sz="2400" dirty="0"/>
              <a:t>, </a:t>
            </a:r>
            <a:r>
              <a:rPr lang="ru-RU" sz="2400" dirty="0" err="1"/>
              <a:t>Тигильском</a:t>
            </a:r>
            <a:r>
              <a:rPr lang="ru-RU" sz="2400" dirty="0"/>
              <a:t>, </a:t>
            </a:r>
            <a:r>
              <a:rPr lang="ru-RU" sz="2400" dirty="0" err="1"/>
              <a:t>Елизовском</a:t>
            </a:r>
            <a:r>
              <a:rPr lang="ru-RU" sz="2400" dirty="0"/>
              <a:t> муниципальных </a:t>
            </a:r>
            <a:r>
              <a:rPr lang="ru-RU" sz="2400" dirty="0" smtClean="0"/>
              <a:t>районах</a:t>
            </a:r>
            <a:r>
              <a:rPr lang="ru-RU" sz="2400" dirty="0"/>
              <a:t>;</a:t>
            </a:r>
            <a:endParaRPr lang="ru-RU" sz="2400" dirty="0" smtClean="0">
              <a:effectLst/>
            </a:endParaRPr>
          </a:p>
          <a:p>
            <a:pPr marL="285750" indent="-285750">
              <a:buFont typeface="Arial"/>
              <a:buChar char="•"/>
            </a:pPr>
            <a:endParaRPr lang="ru-RU" dirty="0"/>
          </a:p>
        </p:txBody>
      </p:sp>
      <p:pic>
        <p:nvPicPr>
          <p:cNvPr id="4" name="Изображение 3" descr="Без заголовка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602" y="2604550"/>
            <a:ext cx="3951387" cy="29383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3381" y="5698348"/>
            <a:ext cx="3784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i="1" dirty="0" smtClean="0">
                <a:solidFill>
                  <a:srgbClr val="FFFFFF"/>
                </a:solidFill>
              </a:rPr>
              <a:t>МБОУ «</a:t>
            </a:r>
            <a:r>
              <a:rPr lang="ru-RU" sz="1600" i="1" dirty="0" err="1" smtClean="0">
                <a:solidFill>
                  <a:srgbClr val="FFFFFF"/>
                </a:solidFill>
              </a:rPr>
              <a:t>Оссорская</a:t>
            </a:r>
            <a:r>
              <a:rPr lang="ru-RU" sz="1600" i="1" dirty="0" smtClean="0">
                <a:solidFill>
                  <a:srgbClr val="FFFFFF"/>
                </a:solidFill>
              </a:rPr>
              <a:t> СОШ»</a:t>
            </a:r>
            <a:br>
              <a:rPr lang="ru-RU" sz="1600" i="1" dirty="0" smtClean="0">
                <a:solidFill>
                  <a:srgbClr val="FFFFFF"/>
                </a:solidFill>
              </a:rPr>
            </a:br>
            <a:r>
              <a:rPr lang="ru-RU" sz="1600" i="1" dirty="0" err="1" smtClean="0">
                <a:solidFill>
                  <a:srgbClr val="FFFFFF"/>
                </a:solidFill>
              </a:rPr>
              <a:t>Карагинского</a:t>
            </a:r>
            <a:r>
              <a:rPr lang="ru-RU" sz="1600" i="1" dirty="0" smtClean="0">
                <a:solidFill>
                  <a:srgbClr val="FFFFFF"/>
                </a:solidFill>
              </a:rPr>
              <a:t> муниципального района</a:t>
            </a:r>
            <a:endParaRPr lang="ru-RU" sz="1600" i="1" dirty="0">
              <a:solidFill>
                <a:srgbClr val="FFFFFF"/>
              </a:solidFill>
            </a:endParaRPr>
          </a:p>
        </p:txBody>
      </p:sp>
      <p:pic>
        <p:nvPicPr>
          <p:cNvPr id="6" name="Изображение 5" descr="DSC08859 после ремонта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18" y="2604550"/>
            <a:ext cx="4430018" cy="29383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9842" y="5710106"/>
            <a:ext cx="426149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chemeClr val="bg1"/>
                </a:solidFill>
              </a:rPr>
              <a:t>МБОУ «</a:t>
            </a:r>
            <a:r>
              <a:rPr lang="ru-RU" sz="1600" i="1" dirty="0" err="1" smtClean="0">
                <a:solidFill>
                  <a:schemeClr val="bg1"/>
                </a:solidFill>
              </a:rPr>
              <a:t>Мильковская</a:t>
            </a:r>
            <a:r>
              <a:rPr lang="ru-RU" sz="1600" i="1" dirty="0" smtClean="0">
                <a:solidFill>
                  <a:schemeClr val="bg1"/>
                </a:solidFill>
              </a:rPr>
              <a:t> </a:t>
            </a:r>
            <a:r>
              <a:rPr lang="ru-RU" sz="1600" i="1" dirty="0" err="1" smtClean="0">
                <a:solidFill>
                  <a:schemeClr val="bg1"/>
                </a:solidFill>
              </a:rPr>
              <a:t>среднеобщеобразовательная</a:t>
            </a:r>
            <a:r>
              <a:rPr lang="ru-RU" sz="1600" i="1" dirty="0" smtClean="0">
                <a:solidFill>
                  <a:schemeClr val="bg1"/>
                </a:solidFill>
              </a:rPr>
              <a:t> школа №1»</a:t>
            </a:r>
            <a:endParaRPr lang="ru-RU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01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1458" y="295036"/>
            <a:ext cx="818501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§"/>
            </a:pPr>
            <a:r>
              <a:rPr lang="ru-RU" sz="2400" dirty="0"/>
              <a:t>обустройство 2 спортивных площадок в </a:t>
            </a:r>
            <a:r>
              <a:rPr lang="ru-RU" sz="2400" dirty="0" err="1"/>
              <a:t>Тигильском</a:t>
            </a:r>
            <a:r>
              <a:rPr lang="ru-RU" sz="2400" dirty="0"/>
              <a:t> муниципальном </a:t>
            </a:r>
            <a:r>
              <a:rPr lang="ru-RU" sz="2400" dirty="0" smtClean="0"/>
              <a:t>районе;</a:t>
            </a:r>
          </a:p>
          <a:p>
            <a:pPr marL="285750" indent="-285750">
              <a:buFont typeface="Arial"/>
              <a:buChar char="•"/>
            </a:pPr>
            <a:endParaRPr lang="ru-RU" sz="2400" dirty="0" smtClean="0"/>
          </a:p>
          <a:p>
            <a:pPr marL="342900" indent="-342900">
              <a:buFont typeface="Wingdings" charset="2"/>
              <a:buChar char="§"/>
            </a:pPr>
            <a:r>
              <a:rPr lang="ru-RU" sz="2400" dirty="0"/>
              <a:t>перепрофилирование имеющихся аудиторий под тренажерные залы для занятий физической культурой и спортом в 3 общеобразовательных организациях, расположенных в сельской местности в </a:t>
            </a:r>
            <a:r>
              <a:rPr lang="ru-RU" sz="2400" dirty="0" err="1"/>
              <a:t>Олюторском</a:t>
            </a:r>
            <a:r>
              <a:rPr lang="ru-RU" sz="2400" dirty="0"/>
              <a:t> муниципальном районе;</a:t>
            </a:r>
            <a:r>
              <a:rPr lang="ru-RU" sz="2400" dirty="0" smtClean="0">
                <a:effectLst/>
              </a:rPr>
              <a:t> </a:t>
            </a:r>
            <a:endParaRPr lang="ru-RU" sz="2400" dirty="0"/>
          </a:p>
        </p:txBody>
      </p:sp>
      <p:pic>
        <p:nvPicPr>
          <p:cNvPr id="3" name="Изображение 2" descr="11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187" y="3149450"/>
            <a:ext cx="2606289" cy="3125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Изображение 3" descr="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96" y="3149450"/>
            <a:ext cx="2635799" cy="3516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Изображение 4" descr="22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446" y="4909333"/>
            <a:ext cx="2658341" cy="1756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745447" y="4156103"/>
            <a:ext cx="207832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rgbClr val="FFFFFF"/>
                </a:solidFill>
              </a:rPr>
              <a:t>МБОУ «</a:t>
            </a:r>
            <a:r>
              <a:rPr lang="ru-RU" sz="1600" i="1" dirty="0" err="1" smtClean="0">
                <a:solidFill>
                  <a:srgbClr val="FFFFFF"/>
                </a:solidFill>
              </a:rPr>
              <a:t>Хаилинская</a:t>
            </a:r>
            <a:r>
              <a:rPr lang="ru-RU" sz="1600" i="1" dirty="0" smtClean="0">
                <a:solidFill>
                  <a:srgbClr val="FFFFFF"/>
                </a:solidFill>
              </a:rPr>
              <a:t/>
            </a:r>
            <a:br>
              <a:rPr lang="ru-RU" sz="1600" i="1" dirty="0" smtClean="0">
                <a:solidFill>
                  <a:srgbClr val="FFFFFF"/>
                </a:solidFill>
              </a:rPr>
            </a:br>
            <a:r>
              <a:rPr lang="ru-RU" sz="1600" i="1" dirty="0" smtClean="0">
                <a:solidFill>
                  <a:srgbClr val="FFFFFF"/>
                </a:solidFill>
              </a:rPr>
              <a:t>средняя школа»</a:t>
            </a:r>
            <a:endParaRPr lang="ru-RU" sz="1600" i="1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68203" y="6080322"/>
            <a:ext cx="259149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i="1" dirty="0" smtClean="0">
                <a:solidFill>
                  <a:srgbClr val="FFFFFF"/>
                </a:solidFill>
                <a:effectLst/>
              </a:rPr>
              <a:t>МБОУ «</a:t>
            </a:r>
            <a:r>
              <a:rPr lang="ru-RU" sz="1600" i="1" dirty="0" err="1" smtClean="0">
                <a:solidFill>
                  <a:srgbClr val="FFFFFF"/>
                </a:solidFill>
                <a:effectLst/>
              </a:rPr>
              <a:t>Тиличикская</a:t>
            </a:r>
            <a:r>
              <a:rPr lang="ru-RU" sz="1600" i="1" dirty="0" smtClean="0">
                <a:solidFill>
                  <a:srgbClr val="FFFFFF"/>
                </a:solidFill>
                <a:effectLst/>
              </a:rPr>
              <a:t/>
            </a:r>
            <a:br>
              <a:rPr lang="ru-RU" sz="1600" i="1" dirty="0" smtClean="0">
                <a:solidFill>
                  <a:srgbClr val="FFFFFF"/>
                </a:solidFill>
                <a:effectLst/>
              </a:rPr>
            </a:br>
            <a:r>
              <a:rPr lang="ru-RU" sz="1600" i="1" dirty="0" smtClean="0">
                <a:solidFill>
                  <a:srgbClr val="FFFFFF"/>
                </a:solidFill>
                <a:effectLst/>
              </a:rPr>
              <a:t>средняя школа»</a:t>
            </a:r>
            <a:endParaRPr lang="ru-RU" sz="1600" i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83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12648" y="414655"/>
            <a:ext cx="8153400" cy="1185544"/>
          </a:xfrm>
        </p:spPr>
        <p:txBody>
          <a:bodyPr>
            <a:noAutofit/>
          </a:bodyPr>
          <a:lstStyle/>
          <a:p>
            <a:pPr marL="342900" indent="-342900">
              <a:buFont typeface="Wingdings" charset="2"/>
              <a:buChar char="§"/>
            </a:pPr>
            <a:r>
              <a:rPr lang="ru-RU" sz="2400" dirty="0">
                <a:solidFill>
                  <a:schemeClr val="tx1"/>
                </a:solidFill>
              </a:rPr>
              <a:t>развитие 6 спортивных школьных клубов 4 образовательных организаций </a:t>
            </a:r>
            <a:r>
              <a:rPr lang="ru-RU" sz="2400" dirty="0" err="1">
                <a:solidFill>
                  <a:schemeClr val="tx1"/>
                </a:solidFill>
              </a:rPr>
              <a:t>Тигильского</a:t>
            </a:r>
            <a:r>
              <a:rPr lang="ru-RU" sz="2400" dirty="0">
                <a:solidFill>
                  <a:schemeClr val="tx1"/>
                </a:solidFill>
              </a:rPr>
              <a:t> муниципального </a:t>
            </a:r>
            <a:r>
              <a:rPr lang="ru-RU" sz="2400" dirty="0" smtClean="0">
                <a:solidFill>
                  <a:schemeClr val="tx1"/>
                </a:solidFill>
              </a:rPr>
              <a:t>района.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тиг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8" b="8598"/>
          <a:stretch>
            <a:fillRect/>
          </a:stretch>
        </p:blipFill>
        <p:spPr>
          <a:xfrm>
            <a:off x="4936305" y="1722850"/>
            <a:ext cx="4044933" cy="2230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Изображение 5" descr="тиг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96" y="1600199"/>
            <a:ext cx="3199908" cy="213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Изображение 7" descr="тиг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96" y="3980779"/>
            <a:ext cx="3824973" cy="2549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Изображение 8" descr="тиг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72" y="3921847"/>
            <a:ext cx="1962781" cy="2608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Изображение 2" descr="тиг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169" y="4272544"/>
            <a:ext cx="2912603" cy="218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Изображение 9" descr="тиг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754" y="2962901"/>
            <a:ext cx="2873565" cy="1917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2208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046" y="346347"/>
            <a:ext cx="858272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Перечень </a:t>
            </a:r>
            <a:r>
              <a:rPr lang="ru-RU" sz="2400" b="1" dirty="0"/>
              <a:t>мероприятий по созданию в общеобразовательных организациях, расположенных в сельской местности, условий для занятий физической культурой и спортом в Камчатском крае </a:t>
            </a:r>
            <a:endParaRPr lang="ru-RU" sz="2400" b="1" dirty="0" smtClean="0"/>
          </a:p>
          <a:p>
            <a:pPr algn="r"/>
            <a:endParaRPr lang="ru-RU" sz="2000" dirty="0" smtClean="0"/>
          </a:p>
          <a:p>
            <a:pPr algn="r"/>
            <a:r>
              <a:rPr lang="ru-RU" sz="2000" dirty="0" smtClean="0"/>
              <a:t>(распоряжение </a:t>
            </a:r>
            <a:r>
              <a:rPr lang="ru-RU" sz="2000" dirty="0"/>
              <a:t>Правительства Камчатского края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от </a:t>
            </a:r>
            <a:r>
              <a:rPr lang="ru-RU" sz="2000" dirty="0"/>
              <a:t>17.02.2014 № 74-</a:t>
            </a:r>
            <a:r>
              <a:rPr lang="ru-RU" sz="2000" dirty="0" smtClean="0"/>
              <a:t>РП)</a:t>
            </a:r>
            <a:r>
              <a:rPr lang="ru-RU" sz="2000" dirty="0" smtClean="0">
                <a:effectLst/>
              </a:rPr>
              <a:t> </a:t>
            </a:r>
            <a:endParaRPr lang="ru-RU" sz="20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471704856"/>
              </p:ext>
            </p:extLst>
          </p:nvPr>
        </p:nvGraphicFramePr>
        <p:xfrm>
          <a:off x="505390" y="2423138"/>
          <a:ext cx="8449380" cy="3756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9911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761676"/>
              </p:ext>
            </p:extLst>
          </p:nvPr>
        </p:nvGraphicFramePr>
        <p:xfrm>
          <a:off x="116628" y="141112"/>
          <a:ext cx="8954479" cy="65970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048"/>
                <a:gridCol w="5102883"/>
                <a:gridCol w="1503212"/>
                <a:gridCol w="1464336"/>
              </a:tblGrid>
              <a:tr h="14831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rgbClr val="FFFFFF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6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п/п</a:t>
                      </a:r>
                      <a:endParaRPr lang="ru-RU" sz="2000" dirty="0">
                        <a:solidFill>
                          <a:srgbClr val="FFFFFF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Муниципальное образование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+mn-lt"/>
                          <a:cs typeface="Calibri"/>
                        </a:rPr>
                        <a:t>Количество 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+mn-lt"/>
                          <a:cs typeface="Calibri"/>
                        </a:rPr>
                        <a:t>несовершеннолетних, 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+mn-lt"/>
                          <a:cs typeface="Calibri"/>
                        </a:rPr>
                        <a:t>занимающихся в спортивных секциях в 2013/2014 учебном году </a:t>
                      </a:r>
                      <a:endParaRPr lang="ru-RU" sz="1400" dirty="0">
                        <a:solidFill>
                          <a:schemeClr val="bg1"/>
                        </a:solidFill>
                        <a:latin typeface="+mn-lt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+mn-lt"/>
                          <a:cs typeface="Calibri"/>
                        </a:rPr>
                        <a:t>Количество 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+mn-lt"/>
                          <a:cs typeface="Calibri"/>
                        </a:rPr>
                        <a:t>несовершеннолетних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+mn-lt"/>
                          <a:cs typeface="Calibri"/>
                        </a:rPr>
                        <a:t>,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+mn-lt"/>
                          <a:cs typeface="Calibri"/>
                        </a:rPr>
                        <a:t> занимающихся 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+mn-lt"/>
                          <a:cs typeface="Calibri"/>
                        </a:rPr>
                        <a:t>в спортивных секциях в 2013/2014 учебном году </a:t>
                      </a:r>
                      <a:endParaRPr lang="ru-RU" sz="1400" dirty="0">
                        <a:solidFill>
                          <a:schemeClr val="bg1"/>
                        </a:solidFill>
                        <a:latin typeface="+mn-lt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340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Алеутский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Быстринский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 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124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122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Вилючинский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городской округ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637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725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Городской округ «поселок Палана»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Елизовский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1029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1370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Карагинский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248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256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Мильковский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268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516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Олюторский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Пенжинский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112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Петропавловск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-Камчатский городской округ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1850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3400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Соболевский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126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179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Тигильский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Усть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-Большерецкий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634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637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Усть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-Камчатский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586</a:t>
                      </a:r>
                      <a:endParaRPr lang="ru-RU" sz="12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590</a:t>
                      </a:r>
                      <a:endParaRPr lang="ru-RU" sz="1200" dirty="0"/>
                    </a:p>
                  </a:txBody>
                  <a:tcPr marL="68580" marR="68580" marT="0" marB="0"/>
                </a:tc>
              </a:tr>
              <a:tr h="340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ИТОГО</a:t>
                      </a:r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6122</a:t>
                      </a:r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8130</a:t>
                      </a:r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932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464" y="166770"/>
            <a:ext cx="8837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Количество участников спортивных соревнований</a:t>
            </a:r>
            <a:endParaRPr lang="ru-RU" sz="20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216957"/>
              </p:ext>
            </p:extLst>
          </p:nvPr>
        </p:nvGraphicFramePr>
        <p:xfrm>
          <a:off x="168465" y="586347"/>
          <a:ext cx="8837850" cy="620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3654"/>
                <a:gridCol w="4378537"/>
                <a:gridCol w="1031801"/>
                <a:gridCol w="873061"/>
                <a:gridCol w="859834"/>
                <a:gridCol w="870963"/>
              </a:tblGrid>
              <a:tr h="5448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№ п/п</a:t>
                      </a:r>
                      <a:endParaRPr lang="ru-RU" sz="2000" dirty="0">
                        <a:solidFill>
                          <a:srgbClr val="FFFFFF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FFFFFF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Муниципальное образование</a:t>
                      </a:r>
                      <a:endParaRPr lang="ru-RU" sz="2000" dirty="0">
                        <a:solidFill>
                          <a:srgbClr val="FFFFFF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2000" dirty="0">
                        <a:solidFill>
                          <a:srgbClr val="FFFFFF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2000" dirty="0">
                        <a:solidFill>
                          <a:srgbClr val="FFFFFF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2014</a:t>
                      </a:r>
                      <a:endParaRPr lang="ru-RU" sz="2000">
                        <a:solidFill>
                          <a:srgbClr val="FFFFFF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2015</a:t>
                      </a:r>
                      <a:endParaRPr lang="ru-RU" sz="2000" dirty="0">
                        <a:solidFill>
                          <a:srgbClr val="FFFFFF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6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Алеутский муниципальный район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465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475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250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Быстринский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 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584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684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790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520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Вилючинский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городской округ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2025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+mn-lt"/>
                          <a:ea typeface="Calibri"/>
                          <a:cs typeface="Times New Roman"/>
                        </a:rPr>
                        <a:t>3200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3456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1227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Городской округ «поселок Палана»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374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398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431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123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Елизовский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1940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1980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1980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1448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Карагинский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102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106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Мильковский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341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295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448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113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Олюторский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463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584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803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202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9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Пенжинский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37</a:t>
                      </a:r>
                      <a:endParaRPr lang="ru-RU" sz="18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56</a:t>
                      </a:r>
                      <a:endParaRPr lang="ru-RU" sz="18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68</a:t>
                      </a:r>
                      <a:endParaRPr lang="ru-RU" sz="18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24</a:t>
                      </a:r>
                      <a:endParaRPr lang="ru-RU" sz="18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Петропавловск-Камчатский городской округ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11200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11400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12960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8231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Соболевский муниципальный район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283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192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Тигильский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Усть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-Камчатский муниципальный район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49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590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617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Усть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-Большерецкий муниципальный район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634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637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650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421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ИТОГО</a:t>
                      </a:r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18782</a:t>
                      </a:r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20752</a:t>
                      </a:r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22821</a:t>
                      </a:r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13043</a:t>
                      </a:r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31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174" y="401697"/>
            <a:ext cx="86953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В соответствии со Стратегией развития физической культуры и спорта в Российской Федерации на период до 2020 года, государственной программой Российской Федерации «Развитие физической культуры и спорта» на 2013-2020 годы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доля населения, систематически занимающегося физической культурой и спортом, к 2020 году должна достигнуть 40%,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а среди обучающихся - 80%.</a:t>
            </a:r>
          </a:p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49657" y="2526801"/>
            <a:ext cx="7399431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ru-RU" sz="2000" dirty="0" smtClean="0"/>
          </a:p>
          <a:p>
            <a:pPr marL="285750" indent="-285750">
              <a:buFont typeface="Arial"/>
              <a:buChar char="•"/>
            </a:pPr>
            <a:r>
              <a:rPr lang="ru-RU" sz="2000" dirty="0" smtClean="0"/>
              <a:t>Введен </a:t>
            </a:r>
            <a:r>
              <a:rPr lang="ru-RU" sz="2000" dirty="0"/>
              <a:t>в Российской Федерации </a:t>
            </a:r>
            <a:r>
              <a:rPr lang="ru-RU" sz="2000" dirty="0" smtClean="0"/>
              <a:t>Всероссийский </a:t>
            </a:r>
            <a:r>
              <a:rPr lang="ru-RU" sz="2000" dirty="0"/>
              <a:t>физкультурно-спортивный комплекс «Готов к труду и обороне</a:t>
            </a:r>
            <a:r>
              <a:rPr lang="ru-RU" sz="2000" dirty="0" smtClean="0"/>
              <a:t>»</a:t>
            </a:r>
            <a:r>
              <a:rPr lang="ru-RU" sz="2000" dirty="0"/>
              <a:t> </a:t>
            </a:r>
            <a:r>
              <a:rPr lang="ru-RU" sz="2000" dirty="0" smtClean="0"/>
              <a:t>(Указ Президента Российской Федерации от 24.03.2014 №172);</a:t>
            </a:r>
          </a:p>
          <a:p>
            <a:pPr marL="285750" indent="-285750">
              <a:buFont typeface="Arial"/>
              <a:buChar char="•"/>
            </a:pPr>
            <a:r>
              <a:rPr lang="ru-RU" sz="2000" dirty="0" smtClean="0"/>
              <a:t>Утверждено Положение о комплексе ГТО (Постановление Правительства Российской Федерации от 11.06.2014 № 540);</a:t>
            </a:r>
          </a:p>
          <a:p>
            <a:pPr marL="285750" indent="-285750">
              <a:buFont typeface="Arial"/>
              <a:buChar char="•"/>
            </a:pPr>
            <a:r>
              <a:rPr lang="ru-RU" sz="2000" dirty="0" smtClean="0"/>
              <a:t>Утвержден План мероприятий по поэтапному введению Всероссийского физкультурно-спортивного комплекса ГТО в Камчатском крае.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320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79463" y="472960"/>
            <a:ext cx="7583487" cy="6349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D7EEFB"/>
                </a:solidFill>
              </a:rPr>
              <a:t>Организация оздоровительной компании</a:t>
            </a:r>
            <a:endParaRPr lang="ru-RU" sz="2800" b="1" dirty="0">
              <a:solidFill>
                <a:srgbClr val="D7EEFB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2258205"/>
              </p:ext>
            </p:extLst>
          </p:nvPr>
        </p:nvGraphicFramePr>
        <p:xfrm>
          <a:off x="612648" y="1517511"/>
          <a:ext cx="8153400" cy="152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0106"/>
                <a:gridCol w="1982685"/>
                <a:gridCol w="1982685"/>
                <a:gridCol w="1897924"/>
              </a:tblGrid>
              <a:tr h="332557"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Организация работы</a:t>
                      </a:r>
                      <a:r>
                        <a:rPr lang="ru-RU" baseline="0" dirty="0" smtClean="0"/>
                        <a:t> детский лагерей с дневным пребыванием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</a:tr>
              <a:tr h="293666"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2013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2014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/>
                        <a:t>2015</a:t>
                      </a:r>
                      <a:endParaRPr lang="ru-RU" sz="2000" dirty="0"/>
                    </a:p>
                  </a:txBody>
                  <a:tcPr marL="68580" marR="68580" marT="0" marB="0"/>
                </a:tc>
              </a:tr>
              <a:tr h="767440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dirty="0" smtClean="0"/>
                        <a:t>Объем финансовых средств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58 735 028,00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57 964 890,0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60 280 920,00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825258"/>
              </p:ext>
            </p:extLst>
          </p:nvPr>
        </p:nvGraphicFramePr>
        <p:xfrm>
          <a:off x="612648" y="3586895"/>
          <a:ext cx="8153397" cy="2828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4771"/>
                <a:gridCol w="1241964"/>
                <a:gridCol w="1347707"/>
                <a:gridCol w="1140368"/>
                <a:gridCol w="1127409"/>
                <a:gridCol w="966407"/>
                <a:gridCol w="1164771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2013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2014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2015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dirty="0" smtClean="0"/>
                        <a:t>Количество лагерей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dirty="0" smtClean="0"/>
                        <a:t>Число отдохнувших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Количество лагерей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Число отдохнувших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Количество лагерей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Число отдохнувших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dirty="0" smtClean="0"/>
                        <a:t> 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Детские лагеря с дневным пребыванием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97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Calibri"/>
                          <a:cs typeface="Times New Roman"/>
                        </a:rPr>
                        <a:t>11 179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Calibri"/>
                          <a:cs typeface="Times New Roman"/>
                        </a:rPr>
                        <a:t>97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Calibri"/>
                          <a:cs typeface="Times New Roman"/>
                        </a:rPr>
                        <a:t>11 732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Calibri"/>
                          <a:cs typeface="Times New Roman"/>
                        </a:rPr>
                        <a:t>99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12103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288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144167"/>
              </p:ext>
            </p:extLst>
          </p:nvPr>
        </p:nvGraphicFramePr>
        <p:xfrm>
          <a:off x="129586" y="90705"/>
          <a:ext cx="8902644" cy="6660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926"/>
                <a:gridCol w="3644396"/>
                <a:gridCol w="2225661"/>
                <a:gridCol w="2225661"/>
              </a:tblGrid>
              <a:tr h="5032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№ п/п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Муниципальное образование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2014 г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2015г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0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Петропавловск-Камчатский городской округ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2886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2987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0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Вилючинский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городской округ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625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650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0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Пенжинский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209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209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0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Тигильский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160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160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0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Карагинский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235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236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0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Мильковский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620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600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0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Соболевский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116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115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0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Городской округ «поселок Палана»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0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Усть-Камчатский муниципальный район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320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0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Усть-Большерецкий муниципальный район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534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425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0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Алеутский муниципальный район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0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Быстринский муниципальный район 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160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160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0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Елизовский муниципальный район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2433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2633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0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Олюторский муниципальный район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400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436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04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200" b="1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8818</a:t>
                      </a:r>
                      <a:endParaRPr lang="ru-RU" sz="1200" b="1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9031</a:t>
                      </a:r>
                      <a:endParaRPr lang="ru-RU" sz="12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98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8647" y="272117"/>
            <a:ext cx="74123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Для повышения эффективности решения вопросов по формированию здорового образа жизни, физической культуры и спорта обучающихся необходимо:</a:t>
            </a:r>
            <a:endParaRPr lang="ru-RU" sz="24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5758" y="256567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41158" y="1841777"/>
            <a:ext cx="8341895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ru-RU" dirty="0" smtClean="0"/>
              <a:t>совершенствовать работу </a:t>
            </a:r>
            <a:r>
              <a:rPr lang="ru-RU" dirty="0"/>
              <a:t>по внедрению в практическую деятельность образовательных организаций Камчатского </a:t>
            </a:r>
            <a:r>
              <a:rPr lang="ru-RU" dirty="0" smtClean="0"/>
              <a:t>края </a:t>
            </a:r>
            <a:r>
              <a:rPr lang="ru-RU" dirty="0"/>
              <a:t>форм и технологий по выявлению на ранней стадии лиц, потребляющих наркотические средства, психотропные или токсические вещества и проведение с ними профилактической работы; </a:t>
            </a:r>
            <a:endParaRPr lang="ru-RU" dirty="0" smtClean="0"/>
          </a:p>
          <a:p>
            <a:pPr marL="285750" indent="-285750">
              <a:buFont typeface="Arial"/>
              <a:buChar char="•"/>
            </a:pPr>
            <a:endParaRPr lang="ru-RU" dirty="0" smtClean="0"/>
          </a:p>
          <a:p>
            <a:pPr marL="285750" indent="-285750">
              <a:buFont typeface="Arial"/>
              <a:buChar char="•"/>
            </a:pPr>
            <a:r>
              <a:rPr lang="ru-RU" dirty="0" smtClean="0"/>
              <a:t>в образовательных организациях продолжить внедрение современных </a:t>
            </a:r>
            <a:r>
              <a:rPr lang="ru-RU" dirty="0" err="1" smtClean="0"/>
              <a:t>здоровьесберегающих</a:t>
            </a:r>
            <a:r>
              <a:rPr lang="ru-RU" dirty="0" smtClean="0"/>
              <a:t> технологий, активизировать работу по созданию волонтерских отрядов, школьный спортивных клубов; </a:t>
            </a:r>
          </a:p>
          <a:p>
            <a:pPr marL="285750" indent="-285750">
              <a:buFont typeface="Arial"/>
              <a:buChar char="•"/>
            </a:pPr>
            <a:endParaRPr lang="ru-RU" dirty="0" smtClean="0"/>
          </a:p>
          <a:p>
            <a:pPr marL="285750" indent="-285750">
              <a:buFont typeface="Arial"/>
              <a:buChar char="•"/>
            </a:pPr>
            <a:r>
              <a:rPr lang="ru-RU" dirty="0"/>
              <a:t>р</a:t>
            </a:r>
            <a:r>
              <a:rPr lang="ru-RU" dirty="0" smtClean="0"/>
              <a:t>еализовывать план </a:t>
            </a:r>
            <a:r>
              <a:rPr lang="ru-RU" dirty="0"/>
              <a:t>мероприятий по поэтапному внедрению Всероссийского физкультурно-спортивного </a:t>
            </a:r>
            <a:r>
              <a:rPr lang="ru-RU" dirty="0" smtClean="0"/>
              <a:t>комплекса «</a:t>
            </a:r>
            <a:r>
              <a:rPr lang="ru-RU" dirty="0"/>
              <a:t>Готов к труду и </a:t>
            </a:r>
            <a:r>
              <a:rPr lang="ru-RU" dirty="0" smtClean="0"/>
              <a:t>обороне» </a:t>
            </a:r>
            <a:r>
              <a:rPr lang="ru-RU" dirty="0" smtClean="0"/>
              <a:t>в </a:t>
            </a:r>
            <a:r>
              <a:rPr lang="ru-RU" dirty="0"/>
              <a:t>Камчатском крае, провести организационные мероприятия по подготовке к внедрению </a:t>
            </a:r>
            <a:r>
              <a:rPr lang="ru-RU" dirty="0" smtClean="0"/>
              <a:t>комплекса.</a:t>
            </a:r>
            <a:endParaRPr lang="ru-RU" dirty="0"/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319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0962625"/>
              </p:ext>
            </p:extLst>
          </p:nvPr>
        </p:nvGraphicFramePr>
        <p:xfrm>
          <a:off x="375804" y="401698"/>
          <a:ext cx="8552757" cy="6206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5857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51A71CD-C85C-374D-80FD-5C54980247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751A71CD-C85C-374D-80FD-5C54980247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C64226B-7278-FA48-94D4-81425D18F0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2C64226B-7278-FA48-94D4-81425D18F0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99782BA-8483-A44E-8581-A22471623C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graphicEl>
                                              <a:dgm id="{B99782BA-8483-A44E-8581-A22471623C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F38A30F-94B3-B74F-A3DA-BC3D467112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CF38A30F-94B3-B74F-A3DA-BC3D467112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5E0B606-A858-4343-A111-50AF9CAC40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dgm id="{25E0B606-A858-4343-A111-50AF9CAC40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06199A-152B-FA4C-A106-7EB0CEA0D9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graphicEl>
                                              <a:dgm id="{1506199A-152B-FA4C-A106-7EB0CEA0D9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1F9F0D1-37F1-0B45-B336-2F9589CEFF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dgm id="{B1F9F0D1-37F1-0B45-B336-2F9589CEFF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FB759D9-2226-8847-A266-4C436EB640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graphicEl>
                                              <a:dgm id="{2FB759D9-2226-8847-A266-4C436EB640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AtOnc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endParaRPr lang="en-US" sz="2000" b="1" dirty="0" smtClean="0"/>
          </a:p>
          <a:p>
            <a:pPr marL="0" indent="0" algn="r">
              <a:buNone/>
            </a:pPr>
            <a:r>
              <a:rPr lang="ru-RU" sz="2000" b="1" dirty="0" smtClean="0"/>
              <a:t>Приказ </a:t>
            </a:r>
            <a:r>
              <a:rPr lang="ru-RU" sz="2000" b="1" dirty="0"/>
              <a:t>Министерства образования и науки Камчатского края от 29.12.2014№ </a:t>
            </a:r>
            <a:r>
              <a:rPr lang="ru-RU" sz="2000" b="1" dirty="0" smtClean="0"/>
              <a:t>1770</a:t>
            </a:r>
            <a:endParaRPr lang="ru-RU" sz="2000" b="1" dirty="0"/>
          </a:p>
          <a:p>
            <a:pPr marL="0" indent="0">
              <a:buNone/>
            </a:pPr>
            <a:r>
              <a:rPr lang="ru-RU" sz="2000" dirty="0" smtClean="0"/>
              <a:t>«</a:t>
            </a:r>
            <a:r>
              <a:rPr lang="ru-RU" sz="2400" dirty="0"/>
              <a:t>О проведении социально-психологического </a:t>
            </a:r>
            <a:r>
              <a:rPr lang="ru-RU" sz="2400" dirty="0" smtClean="0"/>
              <a:t>тестирования лиц</a:t>
            </a:r>
            <a:r>
              <a:rPr lang="ru-RU" sz="2400" dirty="0"/>
              <a:t>, обучающихся в общеобразовательных организациях</a:t>
            </a:r>
            <a:r>
              <a:rPr lang="ru-RU" sz="2400" dirty="0" smtClean="0"/>
              <a:t>, государственных </a:t>
            </a:r>
            <a:r>
              <a:rPr lang="ru-RU" sz="2400" dirty="0"/>
              <a:t>профессиональных </a:t>
            </a:r>
            <a:r>
              <a:rPr lang="ru-RU" sz="2400" dirty="0" smtClean="0"/>
              <a:t>образовательных организациях </a:t>
            </a:r>
            <a:r>
              <a:rPr lang="ru-RU" sz="2400" dirty="0"/>
              <a:t>и образовательных организациях </a:t>
            </a:r>
            <a:r>
              <a:rPr lang="ru-RU" sz="2400" dirty="0" smtClean="0"/>
              <a:t>высшего образования </a:t>
            </a:r>
            <a:r>
              <a:rPr lang="ru-RU" sz="2400" dirty="0"/>
              <a:t>в Камчатском крае» </a:t>
            </a:r>
          </a:p>
        </p:txBody>
      </p:sp>
      <p:sp>
        <p:nvSpPr>
          <p:cNvPr id="6" name="Название 5"/>
          <p:cNvSpPr>
            <a:spLocks noGrp="1"/>
          </p:cNvSpPr>
          <p:nvPr>
            <p:ph type="title"/>
          </p:nvPr>
        </p:nvSpPr>
        <p:spPr>
          <a:xfrm>
            <a:off x="779463" y="380999"/>
            <a:ext cx="7583487" cy="1186913"/>
          </a:xfr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Профилактика употребления 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психоактивных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веществ обучающимися, пропаганда здорового образа 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жизни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337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3661856"/>
              </p:ext>
            </p:extLst>
          </p:nvPr>
        </p:nvGraphicFramePr>
        <p:xfrm>
          <a:off x="89805" y="78089"/>
          <a:ext cx="8954768" cy="6664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2251"/>
                <a:gridCol w="4515953"/>
                <a:gridCol w="957513"/>
                <a:gridCol w="1024943"/>
                <a:gridCol w="915913"/>
                <a:gridCol w="918195"/>
              </a:tblGrid>
              <a:tr h="574204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№ п/п</a:t>
                      </a:r>
                      <a:endParaRPr lang="ru-RU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Муниципальное образование</a:t>
                      </a:r>
                      <a:endParaRPr lang="ru-RU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err="1" smtClean="0"/>
                        <a:t>Аддиктивное</a:t>
                      </a:r>
                      <a:r>
                        <a:rPr lang="ru-RU" sz="1600" dirty="0" smtClean="0"/>
                        <a:t> поведение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Группа риска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5686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Каждый 10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Каждый 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Свыше 50</a:t>
                      </a:r>
                      <a:r>
                        <a:rPr lang="ru-RU" sz="1400" baseline="0" dirty="0" smtClean="0"/>
                        <a:t> 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Свыше 80%</a:t>
                      </a:r>
                      <a:endParaRPr lang="ru-RU" sz="1400" dirty="0"/>
                    </a:p>
                  </a:txBody>
                  <a:tcPr/>
                </a:tc>
              </a:tr>
              <a:tr h="36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Алеутский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Быстринский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 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Вилючинский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городской округ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Городской округ «поселок Палана»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Елизовский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Карагинский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Мильковский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Олюторский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Пенжинский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Петропавловск-Камчатский городской округ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Соболевский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Тигильский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Усть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-Большерецкий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Усть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-Камчатский муниципальный район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26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n-lt"/>
                        </a:rPr>
                        <a:t>Итого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2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809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927754"/>
          </a:xfr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D7EEFB"/>
                </a:solidFill>
              </a:rPr>
              <a:t>Индивидуальная коррекционно-реабилитационная помощь несовершеннолетним</a:t>
            </a:r>
            <a:endParaRPr lang="ru-RU" sz="2400" b="1" dirty="0">
              <a:solidFill>
                <a:srgbClr val="D7EEFB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3754355"/>
              </p:ext>
            </p:extLst>
          </p:nvPr>
        </p:nvGraphicFramePr>
        <p:xfrm>
          <a:off x="779463" y="1828800"/>
          <a:ext cx="7583487" cy="4208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4312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79463" y="380999"/>
            <a:ext cx="7583487" cy="1225787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D7EEFB"/>
                </a:solidFill>
              </a:rPr>
              <a:t>Профилактика употребления </a:t>
            </a:r>
            <a:r>
              <a:rPr lang="ru-RU" sz="2400" b="1" dirty="0" err="1">
                <a:solidFill>
                  <a:srgbClr val="D7EEFB"/>
                </a:solidFill>
              </a:rPr>
              <a:t>психоактивных</a:t>
            </a:r>
            <a:r>
              <a:rPr lang="ru-RU" sz="2400" b="1" dirty="0">
                <a:solidFill>
                  <a:srgbClr val="D7EEFB"/>
                </a:solidFill>
              </a:rPr>
              <a:t> веществ обучающимися, пропаганда здорового образа жизни</a:t>
            </a:r>
            <a:endParaRPr lang="ru-RU" sz="3600" dirty="0">
              <a:solidFill>
                <a:srgbClr val="D7EEFB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endParaRPr lang="en-US" b="1" dirty="0" smtClean="0"/>
          </a:p>
          <a:p>
            <a:pPr marL="0" indent="0" algn="r">
              <a:buNone/>
            </a:pPr>
            <a:r>
              <a:rPr lang="ru-RU" b="1" dirty="0" smtClean="0"/>
              <a:t>Приказ </a:t>
            </a:r>
            <a:r>
              <a:rPr lang="ru-RU" b="1" dirty="0"/>
              <a:t>Министерства образования и науки Российской Федерации от 28.12.2010 № 2106 </a:t>
            </a:r>
          </a:p>
          <a:p>
            <a:pPr marL="0" indent="0" algn="just">
              <a:buNone/>
            </a:pPr>
            <a:r>
              <a:rPr lang="ru-RU" dirty="0" smtClean="0"/>
              <a:t>«</a:t>
            </a:r>
            <a:r>
              <a:rPr lang="ru-RU" dirty="0"/>
              <a:t>Об утверждении федеральных требований к образовательным учреждениям в части охраны здоровья обучающихся, воспитанников».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349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91479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700" b="1" dirty="0">
                <a:solidFill>
                  <a:srgbClr val="D7EEFB"/>
                </a:solidFill>
              </a:rPr>
              <a:t>Организация физкультурно-оздоровительной и спортивно-массовой работы</a:t>
            </a:r>
            <a:endParaRPr lang="ru-RU" dirty="0">
              <a:solidFill>
                <a:srgbClr val="D7EEFB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2000" b="1" dirty="0" smtClean="0"/>
              <a:t>Государственная программа </a:t>
            </a:r>
            <a:r>
              <a:rPr lang="ru-RU" sz="2000" b="1" dirty="0"/>
              <a:t>Камчатского края «Развитие образования в Камчатском крае на 2014-2020 годы», утвержденной постановлением Правительства Камчатского края от 29.11.2013 № 532-</a:t>
            </a:r>
            <a:r>
              <a:rPr lang="ru-RU" sz="2000" b="1" dirty="0" smtClean="0"/>
              <a:t>П</a:t>
            </a:r>
          </a:p>
          <a:p>
            <a:pPr marL="0" indent="0" algn="r">
              <a:buNone/>
            </a:pPr>
            <a:endParaRPr lang="ru-RU" sz="2000" b="1" dirty="0"/>
          </a:p>
          <a:p>
            <a:pPr marL="0" indent="0" algn="r">
              <a:buNone/>
            </a:pPr>
            <a:endParaRPr lang="ru-RU" sz="20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571146"/>
              </p:ext>
            </p:extLst>
          </p:nvPr>
        </p:nvGraphicFramePr>
        <p:xfrm>
          <a:off x="779462" y="3511607"/>
          <a:ext cx="7812171" cy="2189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4057"/>
                <a:gridCol w="2604057"/>
                <a:gridCol w="2604057"/>
              </a:tblGrid>
              <a:tr h="848724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П. 1.6.4. «Приобретение спортивного оборудования,</a:t>
                      </a:r>
                      <a:r>
                        <a:rPr lang="ru-RU" baseline="0" dirty="0" smtClean="0"/>
                        <a:t> создание спортивных площадок</a:t>
                      </a:r>
                      <a:r>
                        <a:rPr lang="ru-RU" dirty="0" smtClean="0"/>
                        <a:t>»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9172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2013 г.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2014 г.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2015 г.</a:t>
                      </a:r>
                      <a:endParaRPr lang="ru-RU" b="1" dirty="0"/>
                    </a:p>
                  </a:txBody>
                  <a:tcPr/>
                </a:tc>
              </a:tr>
              <a:tr h="8487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35811399,9 руб.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27353600,00 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15215834,83 руб.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794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12648" y="207328"/>
            <a:ext cx="8153400" cy="1621472"/>
          </a:xfrm>
        </p:spPr>
        <p:txBody>
          <a:bodyPr>
            <a:normAutofit fontScale="90000"/>
          </a:bodyPr>
          <a:lstStyle/>
          <a:p>
            <a:r>
              <a:rPr lang="en-US" sz="2400" b="1" dirty="0" smtClean="0">
                <a:solidFill>
                  <a:srgbClr val="D7EEFB"/>
                </a:solidFill>
              </a:rPr>
              <a:t/>
            </a:r>
            <a:br>
              <a:rPr lang="en-US" sz="2400" b="1" dirty="0" smtClean="0">
                <a:solidFill>
                  <a:srgbClr val="D7EEFB"/>
                </a:solidFill>
              </a:rPr>
            </a:br>
            <a:r>
              <a:rPr lang="en-US" sz="2400" b="1" dirty="0" smtClean="0">
                <a:solidFill>
                  <a:srgbClr val="D7EEFB"/>
                </a:solidFill>
              </a:rPr>
              <a:t/>
            </a:r>
            <a:br>
              <a:rPr lang="en-US" sz="2400" b="1" dirty="0" smtClean="0">
                <a:solidFill>
                  <a:srgbClr val="D7EEFB"/>
                </a:solidFill>
              </a:rPr>
            </a:br>
            <a:r>
              <a:rPr lang="en-US" sz="2400" b="1" dirty="0">
                <a:solidFill>
                  <a:srgbClr val="D7EEFB"/>
                </a:solidFill>
              </a:rPr>
              <a:t/>
            </a:r>
            <a:br>
              <a:rPr lang="en-US" sz="2400" b="1" dirty="0">
                <a:solidFill>
                  <a:srgbClr val="D7EEFB"/>
                </a:solidFill>
              </a:rPr>
            </a:br>
            <a:r>
              <a:rPr lang="ru-RU" sz="2700" b="1" dirty="0">
                <a:solidFill>
                  <a:srgbClr val="D7EEFB"/>
                </a:solidFill>
              </a:rPr>
              <a:t>Проведенные мероприятия в Камчатском крае в 2012-2014 годах для создания и совершенствования спортивной инфраструктуры в общеобразовательных </a:t>
            </a:r>
            <a:r>
              <a:rPr lang="ru-RU" sz="2700" b="1" dirty="0" smtClean="0">
                <a:solidFill>
                  <a:srgbClr val="D7EEFB"/>
                </a:solidFill>
              </a:rPr>
              <a:t>организациях: </a:t>
            </a:r>
            <a:endParaRPr lang="ru-RU" sz="2700" b="1" dirty="0">
              <a:solidFill>
                <a:srgbClr val="D7EEFB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79463" y="2099188"/>
            <a:ext cx="7583487" cy="3938541"/>
          </a:xfrm>
        </p:spPr>
        <p:txBody>
          <a:bodyPr>
            <a:normAutofit fontScale="77500" lnSpcReduction="20000"/>
          </a:bodyPr>
          <a:lstStyle/>
          <a:p>
            <a:pPr>
              <a:buFont typeface="Wingdings" charset="2"/>
              <a:buChar char="Ø"/>
            </a:pPr>
            <a:r>
              <a:rPr lang="ru-RU" sz="2600" dirty="0" smtClean="0"/>
              <a:t>строительство </a:t>
            </a:r>
            <a:r>
              <a:rPr lang="ru-RU" sz="2600" dirty="0"/>
              <a:t>(реконструкция) 15 универсальных спортивных площадок, в том числе для занятия хоккеем и мини-футболом в 3 муниципальных образованиях в Камчатском </a:t>
            </a:r>
            <a:r>
              <a:rPr lang="ru-RU" sz="2600" dirty="0" smtClean="0"/>
              <a:t>крае; </a:t>
            </a:r>
          </a:p>
          <a:p>
            <a:pPr>
              <a:buFont typeface="Wingdings" charset="2"/>
              <a:buChar char="Ø"/>
            </a:pPr>
            <a:endParaRPr lang="ru-RU" dirty="0"/>
          </a:p>
          <a:p>
            <a:pPr>
              <a:buFont typeface="Wingdings" charset="2"/>
              <a:buChar char="Ø"/>
            </a:pPr>
            <a:r>
              <a:rPr lang="ru-RU" sz="2600" dirty="0" smtClean="0"/>
              <a:t>оборудование </a:t>
            </a:r>
            <a:r>
              <a:rPr lang="ru-RU" sz="2600" dirty="0"/>
              <a:t>18 спортивных площадок в 7 муниципальных образованиях в Камчатском </a:t>
            </a:r>
            <a:r>
              <a:rPr lang="ru-RU" sz="2600" dirty="0" smtClean="0"/>
              <a:t>крае;</a:t>
            </a:r>
          </a:p>
          <a:p>
            <a:pPr>
              <a:buFont typeface="Wingdings" charset="2"/>
              <a:buChar char="Ø"/>
            </a:pPr>
            <a:endParaRPr lang="ru-RU" sz="2600" dirty="0" smtClean="0"/>
          </a:p>
          <a:p>
            <a:pPr>
              <a:buFont typeface="Wingdings" charset="2"/>
              <a:buChar char="Ø"/>
            </a:pPr>
            <a:r>
              <a:rPr lang="ru-RU" sz="2600" dirty="0"/>
              <a:t>в</a:t>
            </a:r>
            <a:r>
              <a:rPr lang="ru-RU" sz="2600" dirty="0" smtClean="0"/>
              <a:t> городских округах Камчатского края отремонтированы 13 спортивных залов, приобретен спортивный инвентарь и оборудование для 83 школ</a:t>
            </a:r>
            <a:r>
              <a:rPr lang="ru-RU" sz="26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84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400" b="1" dirty="0" smtClean="0"/>
              <a:t>Комплекс </a:t>
            </a:r>
            <a:r>
              <a:rPr lang="ru-RU" sz="2400" b="1" dirty="0"/>
              <a:t>мероприятий по созданию в общеобразовательных организациях, расположенных в сельской местности, условий для занятий физической культурой  и спортом в Камчатском крае в 2014 </a:t>
            </a:r>
            <a:r>
              <a:rPr lang="ru-RU" sz="2400" b="1" dirty="0" smtClean="0"/>
              <a:t>году</a:t>
            </a:r>
            <a:endParaRPr lang="ru-RU" sz="2400" b="1" dirty="0"/>
          </a:p>
          <a:p>
            <a:pPr marL="0" indent="0" algn="r">
              <a:lnSpc>
                <a:spcPct val="110000"/>
              </a:lnSpc>
              <a:buNone/>
            </a:pPr>
            <a:r>
              <a:rPr lang="ru-RU" sz="2000" b="1" dirty="0" smtClean="0"/>
              <a:t>распоряжение </a:t>
            </a:r>
            <a:r>
              <a:rPr lang="ru-RU" sz="2000" b="1" dirty="0"/>
              <a:t>Правительства Камчатского края от 18.04.2014 № 156-</a:t>
            </a:r>
            <a:r>
              <a:rPr lang="ru-RU" sz="2000" b="1" dirty="0" smtClean="0"/>
              <a:t>РП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8447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волюция">
  <a:themeElements>
    <a:clrScheme name="Революция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Революция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Революция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Революция.thmx</Template>
  <TotalTime>306</TotalTime>
  <Words>1209</Words>
  <Application>Microsoft Office PowerPoint</Application>
  <PresentationFormat>Экран (4:3)</PresentationFormat>
  <Paragraphs>417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Революция</vt:lpstr>
      <vt:lpstr> Об организации работы в Камчатском крае по вопросам формирования здорового образа жизни, физической культуры и спорта за 2013-2015 ГГ.</vt:lpstr>
      <vt:lpstr>Презентация PowerPoint</vt:lpstr>
      <vt:lpstr>Профилактика употребления психоактивных веществ обучающимися, пропаганда здорового образа жизни</vt:lpstr>
      <vt:lpstr>Презентация PowerPoint</vt:lpstr>
      <vt:lpstr>Индивидуальная коррекционно-реабилитационная помощь несовершеннолетним</vt:lpstr>
      <vt:lpstr>Профилактика употребления психоактивных веществ обучающимися, пропаганда здорового образа жизни</vt:lpstr>
      <vt:lpstr>  Организация физкультурно-оздоровительной и спортивно-массовой работы</vt:lpstr>
      <vt:lpstr>   Проведенные мероприятия в Камчатском крае в 2012-2014 годах для создания и совершенствования спортивной инфраструктуры в общеобразовательных организациях: </vt:lpstr>
      <vt:lpstr>Презентация PowerPoint</vt:lpstr>
      <vt:lpstr>Презентация PowerPoint</vt:lpstr>
      <vt:lpstr>Презентация PowerPoint</vt:lpstr>
      <vt:lpstr>развитие 6 спортивных школьных клубов 4 образовательных организаций Тигильского муниципального района.</vt:lpstr>
      <vt:lpstr>Презентация PowerPoint</vt:lpstr>
      <vt:lpstr>Презентация PowerPoint</vt:lpstr>
      <vt:lpstr>Презентация PowerPoint</vt:lpstr>
      <vt:lpstr>Презентация PowerPoint</vt:lpstr>
      <vt:lpstr>Организация оздоровительной компании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ОБ организации работы в Камчатском крае по вопросам формирования здорового образа жизни, физической культуры и спорта за 2013-2015 года </dc:title>
  <dc:creator>Ольга</dc:creator>
  <cp:lastModifiedBy>Максимов Александр Сергеевич</cp:lastModifiedBy>
  <cp:revision>32</cp:revision>
  <dcterms:created xsi:type="dcterms:W3CDTF">2015-05-12T21:14:54Z</dcterms:created>
  <dcterms:modified xsi:type="dcterms:W3CDTF">2015-05-13T05:00:02Z</dcterms:modified>
</cp:coreProperties>
</file>