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11"/>
  </p:notesMasterIdLst>
  <p:sldIdLst>
    <p:sldId id="256" r:id="rId4"/>
    <p:sldId id="263" r:id="rId5"/>
    <p:sldId id="264" r:id="rId6"/>
    <p:sldId id="259" r:id="rId7"/>
    <p:sldId id="260" r:id="rId8"/>
    <p:sldId id="261" r:id="rId9"/>
    <p:sldId id="262" r:id="rId10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2022 год</c:v>
                </c:pt>
                <c:pt idx="1">
                  <c:v>2023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1303</c:v>
                </c:pt>
                <c:pt idx="1">
                  <c:v>1204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CC-4A17-A616-991DE6B175A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647116816"/>
        <c:axId val="1647112464"/>
        <c:axId val="0"/>
      </c:bar3DChart>
      <c:catAx>
        <c:axId val="1647116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47112464"/>
        <c:crosses val="autoZero"/>
        <c:auto val="1"/>
        <c:lblAlgn val="ctr"/>
        <c:lblOffset val="100"/>
        <c:noMultiLvlLbl val="0"/>
      </c:catAx>
      <c:valAx>
        <c:axId val="1647112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471168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0">
                      <a:schemeClr val="accent1">
                        <a:lumMod val="45000"/>
                        <a:lumOff val="55000"/>
                      </a:schemeClr>
                    </a:gs>
                    <a:gs pos="4000">
                      <a:schemeClr val="accent1">
                        <a:lumMod val="45000"/>
                        <a:lumOff val="55000"/>
                      </a:schemeClr>
                    </a:gs>
                    <a:gs pos="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49B-4AFD-8DF9-4FFF7AA2B03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Лист1!$A$3:$A$5</c:f>
              <c:strCache>
                <c:ptCount val="3"/>
                <c:pt idx="0">
                  <c:v>В устной форме </c:v>
                </c:pt>
                <c:pt idx="1">
                  <c:v>В письменном виде </c:v>
                </c:pt>
                <c:pt idx="2">
                  <c:v>В электронном виде </c:v>
                </c:pt>
              </c:strCache>
            </c:strRef>
          </c:cat>
          <c:val>
            <c:numRef>
              <c:f>Лист1!$B$3:$B$5</c:f>
              <c:numCache>
                <c:formatCode>General</c:formatCode>
                <c:ptCount val="3"/>
                <c:pt idx="0">
                  <c:v>183</c:v>
                </c:pt>
                <c:pt idx="1">
                  <c:v>266</c:v>
                </c:pt>
                <c:pt idx="2">
                  <c:v>755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C9-4AA3-A00A-4F5191D2978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647115184"/>
        <c:axId val="1647114096"/>
      </c:barChart>
      <c:catAx>
        <c:axId val="1647115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47114096"/>
        <c:crosses val="autoZero"/>
        <c:auto val="1"/>
        <c:lblAlgn val="ctr"/>
        <c:lblOffset val="100"/>
        <c:noMultiLvlLbl val="0"/>
      </c:catAx>
      <c:valAx>
        <c:axId val="16471140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47115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F63F-40A2-B346-637A50AB17B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F63F-40A2-B346-637A50AB17B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F63F-40A2-B346-637A50AB17B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F63F-40A2-B346-637A50AB17BC}"/>
              </c:ext>
            </c:extLst>
          </c:dPt>
          <c:dLbls>
            <c:dLbl>
              <c:idx val="0"/>
              <c:layout>
                <c:manualLayout>
                  <c:x val="3.0555555555555454E-2"/>
                  <c:y val="1.107776925477649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49E230B-AAF6-4D77-A3DC-8F9B0F155539}" type="CATEGORYNAME">
                      <a:rPr lang="ru-RU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pPr>
                        <a:defRPr>
                          <a:solidFill>
                            <a:schemeClr val="tx2">
                              <a:lumMod val="75000"/>
                            </a:schemeClr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 - </a:t>
                    </a:r>
                    <a:fld id="{8EB4AE0A-20C2-4C5F-BABE-8B0441321159}" type="VALUE">
                      <a:rPr lang="ru-RU" baseline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pPr>
                        <a:defRPr>
                          <a:solidFill>
                            <a:schemeClr val="tx2">
                              <a:lumMod val="75000"/>
                            </a:schemeClr>
                          </a:solidFill>
                        </a:defRPr>
                      </a:pPr>
                      <a:t>[ЗНАЧЕНИЕ]</a:t>
                    </a:fld>
                    <a:r>
                      <a:rPr lang="ru-RU" baseline="0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 </a:t>
                    </a:r>
                    <a:fld id="{550F1CBF-AB9C-45DF-9BC6-1C2972286F33}" type="PERCENTAGE">
                      <a:rPr lang="ru-RU" baseline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pPr>
                        <a:defRPr>
                          <a:solidFill>
                            <a:schemeClr val="tx2">
                              <a:lumMod val="75000"/>
                            </a:schemeClr>
                          </a:solidFill>
                        </a:defRPr>
                      </a:pPr>
                      <a:t>[ПРОЦЕНТ]</a:t>
                    </a:fld>
                    <a:endParaRPr lang="ru-RU" baseline="0" dirty="0" smtClean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c:rich>
              </c:tx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63F-40A2-B346-637A50AB17BC}"/>
                </c:ext>
              </c:extLst>
            </c:dLbl>
            <c:dLbl>
              <c:idx val="1"/>
              <c:layout>
                <c:manualLayout>
                  <c:x val="-0.10138888888888889"/>
                  <c:y val="3.101775391337463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928F242-08B9-499A-A982-CA278057B2D7}" type="CATEGORYNAME">
                      <a:rPr lang="ru-RU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pPr>
                        <a:defRPr>
                          <a:solidFill>
                            <a:schemeClr val="tx2">
                              <a:lumMod val="75000"/>
                            </a:schemeClr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 – </a:t>
                    </a:r>
                    <a:fld id="{50FFA667-815F-4C9B-BAD8-86A6732667A1}" type="VALUE">
                      <a:rPr lang="ru-RU" baseline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pPr>
                        <a:defRPr>
                          <a:solidFill>
                            <a:schemeClr val="tx2">
                              <a:lumMod val="75000"/>
                            </a:schemeClr>
                          </a:solidFill>
                        </a:defRPr>
                      </a:pPr>
                      <a:t>[ЗНАЧЕНИЕ]</a:t>
                    </a:fld>
                    <a:endParaRPr lang="ru-RU" baseline="0" dirty="0" smtClean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  <a:p>
                    <a:pPr>
                      <a:defRPr>
                        <a:solidFill>
                          <a:schemeClr val="tx2">
                            <a:lumMod val="75000"/>
                          </a:schemeClr>
                        </a:solidFill>
                      </a:defRPr>
                    </a:pPr>
                    <a:fld id="{E68AC526-0BA6-4838-AC14-4D1E3D53E33C}" type="PERCENTAGE">
                      <a:rPr lang="ru-RU" baseline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pPr>
                        <a:defRPr>
                          <a:solidFill>
                            <a:schemeClr val="tx2">
                              <a:lumMod val="75000"/>
                            </a:schemeClr>
                          </a:solidFill>
                        </a:defRPr>
                      </a:pPr>
                      <a:t>[ПРОЦЕНТ]</a:t>
                    </a:fld>
                    <a:endParaRPr lang="ru-RU"/>
                  </a:p>
                </c:rich>
              </c:tx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F63F-40A2-B346-637A50AB17BC}"/>
                </c:ext>
              </c:extLst>
            </c:dLbl>
            <c:dLbl>
              <c:idx val="2"/>
              <c:layout>
                <c:manualLayout>
                  <c:x val="6.3888888888888884E-2"/>
                  <c:y val="-2.880220006241931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1E96321-87E0-4B84-99DB-904CA1C700D1}" type="CATEGORYNAME">
                      <a:rPr lang="ru-RU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pPr>
                        <a:defRPr>
                          <a:solidFill>
                            <a:schemeClr val="tx2">
                              <a:lumMod val="75000"/>
                            </a:schemeClr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 - </a:t>
                    </a:r>
                    <a:fld id="{1037AD3B-1B88-45A9-B4EF-DAC2C98CB150}" type="VALUE">
                      <a:rPr lang="ru-RU" baseline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pPr>
                        <a:defRPr>
                          <a:solidFill>
                            <a:schemeClr val="tx2">
                              <a:lumMod val="75000"/>
                            </a:schemeClr>
                          </a:solidFill>
                        </a:defRPr>
                      </a:pPr>
                      <a:t>[ЗНАЧЕНИЕ]</a:t>
                    </a:fld>
                    <a:endParaRPr lang="ru-RU" baseline="0" dirty="0" smtClean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  <a:p>
                    <a:pPr>
                      <a:defRPr>
                        <a:solidFill>
                          <a:schemeClr val="tx2">
                            <a:lumMod val="75000"/>
                          </a:schemeClr>
                        </a:solidFill>
                      </a:defRPr>
                    </a:pPr>
                    <a:fld id="{542EF7CB-613E-4B4D-8BCF-C72B6815E908}" type="PERCENTAGE">
                      <a:rPr lang="ru-RU" baseline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pPr>
                        <a:defRPr>
                          <a:solidFill>
                            <a:schemeClr val="tx2">
                              <a:lumMod val="75000"/>
                            </a:schemeClr>
                          </a:solidFill>
                        </a:defRPr>
                      </a:pPr>
                      <a:t>[ПРОЦЕНТ]</a:t>
                    </a:fld>
                    <a:endParaRPr lang="ru-RU"/>
                  </a:p>
                </c:rich>
              </c:tx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F63F-40A2-B346-637A50AB17BC}"/>
                </c:ext>
              </c:extLst>
            </c:dLbl>
            <c:dLbl>
              <c:idx val="3"/>
              <c:layout>
                <c:manualLayout>
                  <c:x val="3.3333333333333333E-2"/>
                  <c:y val="-1.993998465859798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B16FD4E7-2119-4AF8-93DC-84A875AEB361}" type="CATEGORYNAME">
                      <a:rPr lang="ru-RU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pPr>
                        <a:defRPr>
                          <a:solidFill>
                            <a:schemeClr val="tx2">
                              <a:lumMod val="75000"/>
                            </a:schemeClr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 – </a:t>
                    </a:r>
                    <a:fld id="{558FB256-2297-4358-8D64-B58900084915}" type="VALUE">
                      <a:rPr lang="ru-RU" baseline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pPr>
                        <a:defRPr>
                          <a:solidFill>
                            <a:schemeClr val="tx2">
                              <a:lumMod val="75000"/>
                            </a:schemeClr>
                          </a:solidFill>
                        </a:defRPr>
                      </a:pPr>
                      <a:t>[ЗНАЧЕНИЕ]</a:t>
                    </a:fld>
                    <a:endParaRPr lang="ru-RU" baseline="0" dirty="0" smtClean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  <a:p>
                    <a:pPr>
                      <a:defRPr>
                        <a:solidFill>
                          <a:schemeClr val="tx2">
                            <a:lumMod val="75000"/>
                          </a:schemeClr>
                        </a:solidFill>
                      </a:defRPr>
                    </a:pPr>
                    <a:fld id="{4A52318D-FDFC-4B1B-8909-77F9919A48CB}" type="PERCENTAGE">
                      <a:rPr lang="ru-RU" baseline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pPr>
                        <a:defRPr>
                          <a:solidFill>
                            <a:schemeClr val="tx2">
                              <a:lumMod val="75000"/>
                            </a:schemeClr>
                          </a:solidFill>
                        </a:defRPr>
                      </a:pPr>
                      <a:t>[ПРОЦЕНТ]</a:t>
                    </a:fld>
                    <a:endParaRPr lang="ru-RU"/>
                  </a:p>
                </c:rich>
              </c:tx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F63F-40A2-B346-637A50AB17BC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tx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Даны письменные разъяснения</c:v>
                </c:pt>
                <c:pt idx="1">
                  <c:v>Приняты практические меры для решения вопроса</c:v>
                </c:pt>
                <c:pt idx="2">
                  <c:v>Отказано 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932</c:v>
                </c:pt>
                <c:pt idx="1">
                  <c:v>165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63F-40A2-B346-637A50AB17B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Личные и онлайн приёмы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3.5558564727023713E-2"/>
                  <c:y val="-5.11627906976744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C91-45FC-B631-5B3406B2DC86}"/>
                </c:ext>
              </c:extLst>
            </c:dLbl>
            <c:dLbl>
              <c:idx val="1"/>
              <c:layout>
                <c:manualLayout>
                  <c:x val="3.2325967933657954E-2"/>
                  <c:y val="-5.5813953488372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C91-45FC-B631-5B3406B2DC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2022 год</c:v>
                </c:pt>
                <c:pt idx="1">
                  <c:v>2023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115</c:v>
                </c:pt>
                <c:pt idx="1">
                  <c:v>115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C91-45FC-B631-5B3406B2DC8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Выездные приёмы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3.0709669536975053E-2"/>
                  <c:y val="-5.34883720930232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C91-45FC-B631-5B3406B2DC86}"/>
                </c:ext>
              </c:extLst>
            </c:dLbl>
            <c:dLbl>
              <c:idx val="1"/>
              <c:layout>
                <c:manualLayout>
                  <c:x val="2.9093371140292156E-2"/>
                  <c:y val="-5.11627906976744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DC91-45FC-B631-5B3406B2DC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2022 год</c:v>
                </c:pt>
                <c:pt idx="1">
                  <c:v>2023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82</c:v>
                </c:pt>
                <c:pt idx="1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C91-45FC-B631-5B3406B2DC8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647116272"/>
        <c:axId val="1647118992"/>
        <c:axId val="0"/>
      </c:bar3DChart>
      <c:catAx>
        <c:axId val="1647116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47118992"/>
        <c:crosses val="autoZero"/>
        <c:auto val="1"/>
        <c:lblAlgn val="ctr"/>
        <c:lblOffset val="100"/>
        <c:noMultiLvlLbl val="0"/>
      </c:catAx>
      <c:valAx>
        <c:axId val="1647118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47116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0.20699</cdr:x>
      <cdr:y>0.20407</cdr:y>
    </cdr:from>
    <cdr:to>
      <cdr:x>0.68795</cdr:x>
      <cdr:y>0.2452</cdr:y>
    </cdr:to>
    <cdr:sp macro="" textlink="">
      <cdr:nvSpPr>
        <cdr:cNvPr id="3" name="object 61"/>
        <cdr:cNvSpPr txBox="1"/>
      </cdr:nvSpPr>
      <cdr:spPr>
        <a:xfrm xmlns:a="http://schemas.openxmlformats.org/drawingml/2006/main">
          <a:off x="1819588" y="1135789"/>
          <a:ext cx="4228128" cy="2289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square" lIns="0" tIns="13335" rIns="0" bIns="0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12700" algn="ctr">
            <a:spcBef>
              <a:spcPts val="105"/>
            </a:spcBef>
          </a:pPr>
          <a:r>
            <a:rPr lang="ru-RU" sz="1400" b="1" dirty="0" smtClean="0">
              <a:solidFill>
                <a:schemeClr val="bg1"/>
              </a:solidFill>
              <a:latin typeface="Calibri"/>
              <a:cs typeface="Calibri"/>
            </a:rPr>
            <a:t>В </a:t>
          </a:r>
          <a:r>
            <a:rPr lang="ru-RU" sz="1400" b="1" dirty="0" err="1" smtClean="0">
              <a:solidFill>
                <a:schemeClr val="bg1"/>
              </a:solidFill>
              <a:latin typeface="Calibri"/>
              <a:cs typeface="Calibri"/>
            </a:rPr>
            <a:t>т.ч</a:t>
          </a:r>
          <a:r>
            <a:rPr lang="ru-RU" sz="1400" b="1" dirty="0" smtClean="0">
              <a:solidFill>
                <a:schemeClr val="bg1"/>
              </a:solidFill>
              <a:latin typeface="Calibri"/>
              <a:cs typeface="Calibri"/>
            </a:rPr>
            <a:t>. обращений из Администрации Президента - 162</a:t>
          </a:r>
          <a:endParaRPr sz="1400" b="1" dirty="0">
            <a:solidFill>
              <a:schemeClr val="bg1"/>
            </a:solidFill>
            <a:latin typeface="Calibri"/>
            <a:cs typeface="Calibri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0.45096</cdr:x>
      <cdr:y>0.01421</cdr:y>
    </cdr:from>
    <cdr:to>
      <cdr:x>0.48365</cdr:x>
      <cdr:y>0.0771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123547" y="81481"/>
          <a:ext cx="298918" cy="36049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3">
            <a:lumMod val="75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0.00833</cdr:x>
      <cdr:y>0.04915</cdr:y>
    </cdr:from>
    <cdr:to>
      <cdr:x>0.04231</cdr:x>
      <cdr:y>0.10897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76140" y="281750"/>
          <a:ext cx="310713" cy="342900"/>
        </a:xfrm>
        <a:prstGeom xmlns:a="http://schemas.openxmlformats.org/drawingml/2006/main" prst="rect">
          <a:avLst/>
        </a:prstGeom>
        <a:solidFill xmlns:a="http://schemas.openxmlformats.org/drawingml/2006/main">
          <a:srgbClr val="C0000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0.69581</cdr:x>
      <cdr:y>0.84058</cdr:y>
    </cdr:from>
    <cdr:to>
      <cdr:x>0.72754</cdr:x>
      <cdr:y>0.9004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6362476" y="4818387"/>
          <a:ext cx="290139" cy="342900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ru-RU" sz="4400" b="0" strike="noStrike" spc="-1">
                <a:latin typeface="XO Oriel"/>
              </a:rPr>
              <a:t>Для перемещения страницы щёлкните мышью</a:t>
            </a: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2000" b="0" strike="noStrike" spc="-1">
                <a:latin typeface="XO Oriel"/>
              </a:rPr>
              <a:t>Для правки формата примечаний щёлкните мышью</a:t>
            </a:r>
          </a:p>
        </p:txBody>
      </p:sp>
      <p:sp>
        <p:nvSpPr>
          <p:cNvPr id="125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126" name="PlaceHolder 4"/>
          <p:cNvSpPr>
            <a:spLocks noGrp="1"/>
          </p:cNvSpPr>
          <p:nvPr>
            <p:ph type="dt" idx="10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buNone/>
              <a:defRPr lang="ru-RU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127" name="PlaceHolder 5"/>
          <p:cNvSpPr>
            <a:spLocks noGrp="1"/>
          </p:cNvSpPr>
          <p:nvPr>
            <p:ph type="ftr" idx="11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>
              <a:defRPr lang="ru-RU" sz="1400" b="0" strike="noStrike" spc="-1">
                <a:latin typeface="Times New Roman"/>
              </a:defRPr>
            </a:lvl1pPr>
          </a:lstStyle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128" name="PlaceHolder 6"/>
          <p:cNvSpPr>
            <a:spLocks noGrp="1"/>
          </p:cNvSpPr>
          <p:nvPr>
            <p:ph type="sldNum" idx="12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buNone/>
              <a:defRPr lang="ru-RU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fld id="{F78DAF1A-D4BF-4534-9550-F4D288E23B25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98900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59350" cy="3719512"/>
          </a:xfrm>
          <a:prstGeom prst="rect">
            <a:avLst/>
          </a:prstGeom>
          <a:ln w="0">
            <a:noFill/>
          </a:ln>
        </p:spPr>
      </p:sp>
      <p:sp>
        <p:nvSpPr>
          <p:cNvPr id="163" name="PlaceHolder 2"/>
          <p:cNvSpPr>
            <a:spLocks noGrp="1"/>
          </p:cNvSpPr>
          <p:nvPr>
            <p:ph type="body"/>
          </p:nvPr>
        </p:nvSpPr>
        <p:spPr>
          <a:xfrm>
            <a:off x="679320" y="4714200"/>
            <a:ext cx="5435640" cy="4464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ru-RU" sz="2000" b="0" strike="noStrike" spc="-1">
              <a:latin typeface="XO Oriel"/>
            </a:endParaRPr>
          </a:p>
        </p:txBody>
      </p:sp>
      <p:sp>
        <p:nvSpPr>
          <p:cNvPr id="164" name="PlaceHolder 3"/>
          <p:cNvSpPr>
            <a:spLocks noGrp="1"/>
          </p:cNvSpPr>
          <p:nvPr>
            <p:ph type="sldNum" idx="13"/>
          </p:nvPr>
        </p:nvSpPr>
        <p:spPr>
          <a:xfrm>
            <a:off x="3849840" y="9428400"/>
            <a:ext cx="2943000" cy="49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E64224B7-5447-4622-89E8-E5D4B8EE1663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5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15700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4C878B84-FB6D-430B-84E5-CDC75316CE2A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12040"/>
            <a:ext cx="8229240" cy="1268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9EFD5EE-8F81-4A57-A1B5-97C1AD7D86EB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12040"/>
            <a:ext cx="8229240" cy="1268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2E3B6B0D-FE74-44A2-B299-4F873213B7B5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12040"/>
            <a:ext cx="8229240" cy="1268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2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2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2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2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2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2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C6983783-DBAE-41A4-89EE-3C9F0679A41E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23F2BA4E-98B0-46D3-825F-64C9E3926525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12040"/>
            <a:ext cx="8229240" cy="1268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XO Orie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C2D956A1-A54B-4885-8E3C-733B4AF2EF37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12040"/>
            <a:ext cx="8229240" cy="1268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8DEF5EB8-24BF-4511-BEA2-538EBA036E90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12040"/>
            <a:ext cx="8229240" cy="1268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10AE4BFC-565F-4D2B-B6FE-DA75B979DC3F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12040"/>
            <a:ext cx="8229240" cy="1268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2A27832D-FB95-49BD-BEEE-35A0547C2AC9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XO Orie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0C08C497-26BB-4EC6-B108-033DC376C0E4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12040"/>
            <a:ext cx="8229240" cy="1268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9B8673B3-A603-457E-80C8-CD857EE303F7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12040"/>
            <a:ext cx="8229240" cy="1268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XO Orie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8A8FC291-59E1-4236-80BF-CFC87D162DD5}" type="slidenum"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12040"/>
            <a:ext cx="8229240" cy="1268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90F995C2-3BFA-441A-B8A2-BF46EEE5B340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12040"/>
            <a:ext cx="8229240" cy="1268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0152E477-44BF-4DA5-AB41-415CECCD73AF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12040"/>
            <a:ext cx="8229240" cy="1268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7563BF81-565A-49E7-A7D9-00152BBC1726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12040"/>
            <a:ext cx="8229240" cy="1268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C2DFC20D-476B-4940-869D-C0E5CF39FEC7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12040"/>
            <a:ext cx="8229240" cy="1268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2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2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2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2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2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2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C03F4CED-815B-459E-AD3E-F12E1ED70DE4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1DD3B869-05D3-4913-88F6-D514BCB7ED53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12040"/>
            <a:ext cx="8229240" cy="1268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XO Orie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02A4EA78-3A0C-4694-BD7D-A10D4A0529D8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457200" y="212040"/>
            <a:ext cx="8229240" cy="1268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153876B3-A50B-41B0-B7FD-A78B989CCD4E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12040"/>
            <a:ext cx="8229240" cy="1268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14EBBC23-9C00-4F5B-9016-500AFFB267A5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12040"/>
            <a:ext cx="8229240" cy="1268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D1859E1B-9A62-4D1D-A158-E792C1440AE1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12040"/>
            <a:ext cx="8229240" cy="1268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C77D0D6A-FEC6-4601-A959-ABC8229B5FA2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XO Orie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CE17FD3E-CA21-4F13-AE42-C010B39CC113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212040"/>
            <a:ext cx="8229240" cy="1268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5542D797-5C4E-4D61-89EE-EF94B0DD793E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12040"/>
            <a:ext cx="8229240" cy="1268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B2F7474B-BFFA-4D9E-A82D-FA7E98126F4F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12040"/>
            <a:ext cx="8229240" cy="1268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0D1BEA54-3D68-4F0F-AC74-1DCE76887DA5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12040"/>
            <a:ext cx="8229240" cy="1268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40E6A643-4EC6-44E6-8A09-0654FC70B53D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7200" y="212040"/>
            <a:ext cx="8229240" cy="1268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1E2FBE3C-48A2-4944-BE5C-42DB4ED25540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57200" y="212040"/>
            <a:ext cx="8229240" cy="1268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2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2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2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2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2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2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85FBAC2F-633B-49A0-8C14-EFF33A2BC4C2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12040"/>
            <a:ext cx="8229240" cy="1268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176DFA7E-E170-42EB-B669-FA07796BD8BB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12040"/>
            <a:ext cx="8229240" cy="1268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0A8B16EC-EB42-4D24-8ED2-453607FEA721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XO Orie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0E092A9-D693-4B2B-9D26-764D70C4A121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12040"/>
            <a:ext cx="8229240" cy="1268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FB1AABE7-932A-45B6-B37C-0F154C011DDA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12040"/>
            <a:ext cx="8229240" cy="1268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E6457E9B-1DE8-4760-8F5D-D3B3ED9FAF23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12040"/>
            <a:ext cx="8229240" cy="1268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3E1FDA1-CBBF-453A-A080-CF6E153ABDB6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4D6EB"/>
            </a:gs>
            <a:gs pos="100000">
              <a:srgbClr val="FFEBFA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ftr" idx="1"/>
          </p:nvPr>
        </p:nvSpPr>
        <p:spPr>
          <a:xfrm>
            <a:off x="3124080" y="6356520"/>
            <a:ext cx="2892240" cy="361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ctr">
              <a:lnSpc>
                <a:spcPct val="100000"/>
              </a:lnSpc>
              <a:buNone/>
              <a:defRPr lang="ru-RU" sz="1400" b="0" strike="noStrike" spc="-1"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sldNum" idx="2"/>
          </p:nvPr>
        </p:nvSpPr>
        <p:spPr>
          <a:xfrm>
            <a:off x="6553080" y="6356520"/>
            <a:ext cx="2130480" cy="361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r">
              <a:lnSpc>
                <a:spcPct val="100000"/>
              </a:lnSpc>
              <a:buNone/>
              <a:defRPr lang="ru-RU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49DE9926-CAD9-43B2-9193-6330637DCBB0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457200" y="6356520"/>
            <a:ext cx="2130480" cy="361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>
              <a:defRPr lang="ru-RU" sz="1400" b="0" strike="noStrike" spc="-1">
                <a:latin typeface="Times New Roman"/>
              </a:defRPr>
            </a:lvl1pPr>
          </a:lstStyle>
          <a:p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ru-RU" sz="4400" b="0" strike="noStrike" spc="-1">
                <a:latin typeface="XO Oriel"/>
              </a:rPr>
              <a:t>Для правки текста заглавия щёлкните мышью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XO Orie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XO Orie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XO Orie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XO Orie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XO Orie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XO Orie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XO Orie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4D6EB"/>
            </a:gs>
            <a:gs pos="100000">
              <a:srgbClr val="FFEBFA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ftr" idx="4"/>
          </p:nvPr>
        </p:nvSpPr>
        <p:spPr>
          <a:xfrm>
            <a:off x="3124080" y="6356520"/>
            <a:ext cx="2892240" cy="361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ctr">
              <a:lnSpc>
                <a:spcPct val="100000"/>
              </a:lnSpc>
              <a:buNone/>
              <a:defRPr lang="ru-RU" sz="1400" b="0" strike="noStrike" spc="-1"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sldNum" idx="5"/>
          </p:nvPr>
        </p:nvSpPr>
        <p:spPr>
          <a:xfrm>
            <a:off x="6553080" y="6356520"/>
            <a:ext cx="2130480" cy="361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r">
              <a:lnSpc>
                <a:spcPct val="100000"/>
              </a:lnSpc>
              <a:buNone/>
              <a:defRPr lang="ru-RU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6EE76D81-1142-4ACB-8455-F72A06CBF697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 idx="6"/>
          </p:nvPr>
        </p:nvSpPr>
        <p:spPr>
          <a:xfrm>
            <a:off x="457200" y="6356520"/>
            <a:ext cx="2130480" cy="361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>
              <a:defRPr lang="ru-RU" sz="1400" b="0" strike="noStrike" spc="-1">
                <a:latin typeface="Times New Roman"/>
              </a:defRPr>
            </a:lvl1pPr>
          </a:lstStyle>
          <a:p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ru-RU" sz="4400" b="0" strike="noStrike" spc="-1">
                <a:latin typeface="XO Oriel"/>
              </a:rPr>
              <a:t>Для правки текста заглавия щёлкните мышью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XO Orie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XO Orie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XO Orie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XO Orie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XO Orie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XO Orie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XO Orie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100000">
              <a:srgbClr val="85C2FF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ftr" idx="7"/>
          </p:nvPr>
        </p:nvSpPr>
        <p:spPr>
          <a:xfrm>
            <a:off x="3124080" y="6356520"/>
            <a:ext cx="2892240" cy="361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ctr">
              <a:lnSpc>
                <a:spcPct val="100000"/>
              </a:lnSpc>
              <a:buNone/>
              <a:defRPr lang="ru-RU" sz="1400" b="0" strike="noStrike" spc="-1"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83" name="PlaceHolder 2"/>
          <p:cNvSpPr>
            <a:spLocks noGrp="1"/>
          </p:cNvSpPr>
          <p:nvPr>
            <p:ph type="sldNum" idx="8"/>
          </p:nvPr>
        </p:nvSpPr>
        <p:spPr>
          <a:xfrm>
            <a:off x="6553080" y="6356520"/>
            <a:ext cx="2130480" cy="361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r">
              <a:lnSpc>
                <a:spcPct val="100000"/>
              </a:lnSpc>
              <a:buNone/>
              <a:defRPr lang="ru-RU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0CDFF135-2DEF-487E-BF1B-ADA391BC1AB4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dt" idx="9"/>
          </p:nvPr>
        </p:nvSpPr>
        <p:spPr>
          <a:xfrm>
            <a:off x="457200" y="6356520"/>
            <a:ext cx="2130480" cy="361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>
              <a:defRPr lang="ru-RU" sz="1400" b="0" strike="noStrike" spc="-1">
                <a:latin typeface="Times New Roman"/>
              </a:defRPr>
            </a:lvl1pPr>
          </a:lstStyle>
          <a:p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85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ru-RU" sz="4400" b="0" strike="noStrike" spc="-1">
                <a:latin typeface="XO Oriel"/>
              </a:rPr>
              <a:t>Для правки текста заглавия щёлкните мышью</a:t>
            </a: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XO Orie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XO Orie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XO Orie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XO Orie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XO Orie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XO Orie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XO Orie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4D6EB"/>
            </a:gs>
            <a:gs pos="100000">
              <a:srgbClr val="FFEBFA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Box 3"/>
          <p:cNvSpPr/>
          <p:nvPr/>
        </p:nvSpPr>
        <p:spPr>
          <a:xfrm>
            <a:off x="-328821" y="142403"/>
            <a:ext cx="10072080" cy="583321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600" b="1" strike="noStrike" spc="-1" dirty="0">
                <a:solidFill>
                  <a:srgbClr val="000000"/>
                </a:solidFill>
                <a:latin typeface="Sylfaen" panose="010A0502050306030303" pitchFamily="18" charset="0"/>
                <a:ea typeface="DejaVu Sans"/>
              </a:rPr>
              <a:t>Информационно-статистический обзор обращений граждан, поступивших </a:t>
            </a:r>
            <a:endParaRPr lang="ru-RU" sz="1600" b="0" strike="noStrike" spc="-1" dirty="0">
              <a:latin typeface="Sylfaen" panose="010A0502050306030303" pitchFamily="18" charset="0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1600" b="1" spc="-1" dirty="0">
                <a:solidFill>
                  <a:srgbClr val="000000"/>
                </a:solidFill>
                <a:latin typeface="Sylfaen" panose="010A0502050306030303" pitchFamily="18" charset="0"/>
                <a:ea typeface="DejaVu Sans"/>
              </a:rPr>
              <a:t>в</a:t>
            </a:r>
            <a:r>
              <a:rPr lang="ru-RU" sz="1600" b="1" strike="noStrike" spc="-1" dirty="0" smtClean="0">
                <a:solidFill>
                  <a:srgbClr val="000000"/>
                </a:solidFill>
                <a:latin typeface="Sylfaen" panose="010A0502050306030303" pitchFamily="18" charset="0"/>
                <a:ea typeface="DejaVu Sans"/>
              </a:rPr>
              <a:t>о 2 </a:t>
            </a:r>
            <a:r>
              <a:rPr lang="ru-RU" sz="1600" b="1" strike="noStrike" spc="-1" dirty="0">
                <a:solidFill>
                  <a:srgbClr val="000000"/>
                </a:solidFill>
                <a:latin typeface="Sylfaen" panose="010A0502050306030303" pitchFamily="18" charset="0"/>
                <a:ea typeface="DejaVu Sans"/>
              </a:rPr>
              <a:t>квартале  2023 года в Правительство Камчатского края </a:t>
            </a:r>
            <a:endParaRPr lang="ru-RU" sz="1600" b="0" strike="noStrike" spc="-1" dirty="0">
              <a:latin typeface="Sylfaen" panose="010A0502050306030303" pitchFamily="18" charset="0"/>
            </a:endParaRPr>
          </a:p>
        </p:txBody>
      </p:sp>
      <p:pic>
        <p:nvPicPr>
          <p:cNvPr id="130" name="Рисунок 1"/>
          <p:cNvPicPr/>
          <p:nvPr/>
        </p:nvPicPr>
        <p:blipFill>
          <a:blip r:embed="rId2"/>
          <a:stretch/>
        </p:blipFill>
        <p:spPr>
          <a:xfrm>
            <a:off x="588476" y="718764"/>
            <a:ext cx="8030423" cy="6035122"/>
          </a:xfrm>
          <a:prstGeom prst="rect">
            <a:avLst/>
          </a:prstGeom>
          <a:ln w="0">
            <a:noFill/>
          </a:ln>
        </p:spPr>
      </p:pic>
      <p:sp>
        <p:nvSpPr>
          <p:cNvPr id="132" name="TextBox 2"/>
          <p:cNvSpPr/>
          <p:nvPr/>
        </p:nvSpPr>
        <p:spPr>
          <a:xfrm>
            <a:off x="6261771" y="5229175"/>
            <a:ext cx="2560791" cy="1598984"/>
          </a:xfrm>
          <a:prstGeom prst="rect">
            <a:avLst/>
          </a:prstGeom>
          <a:solidFill>
            <a:schemeClr val="bg1"/>
          </a:solidFill>
          <a:ln w="0">
            <a:solidFill>
              <a:srgbClr val="1F497D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ru-RU" sz="7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1.Пенжинский - </a:t>
            </a:r>
            <a:r>
              <a:rPr lang="ru-RU" sz="7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21</a:t>
            </a:r>
            <a:endParaRPr lang="ru-RU" sz="700" b="0" strike="noStrike" spc="-1" dirty="0">
              <a:latin typeface="XO Oriel"/>
            </a:endParaRPr>
          </a:p>
          <a:p>
            <a:pPr>
              <a:lnSpc>
                <a:spcPct val="100000"/>
              </a:lnSpc>
              <a:buNone/>
            </a:pPr>
            <a:r>
              <a:rPr lang="ru-RU" sz="7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2.Олюторский - </a:t>
            </a:r>
            <a:r>
              <a:rPr lang="ru-RU" sz="7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4</a:t>
            </a:r>
            <a:endParaRPr lang="ru-RU" sz="700" b="0" strike="noStrike" spc="-1" dirty="0">
              <a:latin typeface="XO Oriel"/>
            </a:endParaRPr>
          </a:p>
          <a:p>
            <a:pPr>
              <a:lnSpc>
                <a:spcPct val="100000"/>
              </a:lnSpc>
              <a:buNone/>
            </a:pPr>
            <a:r>
              <a:rPr lang="ru-RU" sz="7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3.Карагинский - </a:t>
            </a:r>
            <a:r>
              <a:rPr lang="ru-RU" sz="7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13</a:t>
            </a:r>
            <a:endParaRPr lang="ru-RU" sz="700" b="0" strike="noStrike" spc="-1" dirty="0">
              <a:latin typeface="XO Oriel"/>
            </a:endParaRPr>
          </a:p>
          <a:p>
            <a:pPr>
              <a:lnSpc>
                <a:spcPct val="100000"/>
              </a:lnSpc>
              <a:buNone/>
            </a:pPr>
            <a:r>
              <a:rPr lang="ru-RU" sz="7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4.Тигильский - </a:t>
            </a:r>
            <a:r>
              <a:rPr lang="ru-RU" sz="7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21</a:t>
            </a:r>
            <a:endParaRPr lang="ru-RU" sz="700" b="0" strike="noStrike" spc="-1" dirty="0">
              <a:latin typeface="XO Oriel"/>
            </a:endParaRPr>
          </a:p>
          <a:p>
            <a:pPr>
              <a:lnSpc>
                <a:spcPct val="100000"/>
              </a:lnSpc>
              <a:buNone/>
            </a:pPr>
            <a:r>
              <a:rPr lang="ru-RU" sz="7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5.Усть-Камчатский </a:t>
            </a:r>
            <a:r>
              <a:rPr lang="ru-RU" sz="7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- 25</a:t>
            </a:r>
            <a:endParaRPr lang="ru-RU" sz="700" b="0" strike="noStrike" spc="-1" dirty="0">
              <a:latin typeface="XO Oriel"/>
            </a:endParaRPr>
          </a:p>
          <a:p>
            <a:pPr>
              <a:lnSpc>
                <a:spcPct val="100000"/>
              </a:lnSpc>
              <a:buNone/>
            </a:pPr>
            <a:r>
              <a:rPr lang="ru-RU" sz="7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6.Быстринский - </a:t>
            </a:r>
            <a:r>
              <a:rPr lang="ru-RU" sz="7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7</a:t>
            </a:r>
            <a:endParaRPr lang="ru-RU" sz="700" b="0" strike="noStrike" spc="-1" dirty="0">
              <a:latin typeface="XO Oriel"/>
            </a:endParaRPr>
          </a:p>
          <a:p>
            <a:pPr>
              <a:lnSpc>
                <a:spcPct val="100000"/>
              </a:lnSpc>
              <a:buNone/>
            </a:pPr>
            <a:r>
              <a:rPr lang="ru-RU" sz="7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7.Мильковский - </a:t>
            </a:r>
            <a:r>
              <a:rPr lang="ru-RU" sz="7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28</a:t>
            </a:r>
            <a:endParaRPr lang="ru-RU" sz="700" b="0" strike="noStrike" spc="-1" dirty="0">
              <a:latin typeface="XO Oriel"/>
            </a:endParaRPr>
          </a:p>
          <a:p>
            <a:pPr>
              <a:lnSpc>
                <a:spcPct val="100000"/>
              </a:lnSpc>
              <a:buNone/>
            </a:pPr>
            <a:r>
              <a:rPr lang="ru-RU" sz="7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8.Соболевский - </a:t>
            </a:r>
            <a:r>
              <a:rPr lang="ru-RU" sz="7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16</a:t>
            </a:r>
            <a:endParaRPr lang="ru-RU" sz="700" b="0" strike="noStrike" spc="-1" dirty="0">
              <a:latin typeface="XO Oriel"/>
            </a:endParaRPr>
          </a:p>
          <a:p>
            <a:pPr>
              <a:lnSpc>
                <a:spcPct val="100000"/>
              </a:lnSpc>
              <a:buNone/>
            </a:pPr>
            <a:r>
              <a:rPr lang="ru-RU" sz="7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9.Елизовский - </a:t>
            </a:r>
            <a:r>
              <a:rPr lang="ru-RU" sz="7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131</a:t>
            </a:r>
            <a:endParaRPr lang="ru-RU" sz="700" b="0" strike="noStrike" spc="-1" dirty="0">
              <a:latin typeface="XO Oriel"/>
            </a:endParaRPr>
          </a:p>
          <a:p>
            <a:pPr>
              <a:lnSpc>
                <a:spcPct val="100000"/>
              </a:lnSpc>
              <a:buNone/>
            </a:pPr>
            <a:r>
              <a:rPr lang="ru-RU" sz="7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10.Усть-Большерецкий - </a:t>
            </a:r>
            <a:r>
              <a:rPr lang="ru-RU" sz="7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2</a:t>
            </a:r>
            <a:endParaRPr lang="ru-RU" sz="700" b="0" strike="noStrike" spc="-1" dirty="0">
              <a:latin typeface="XO Oriel"/>
            </a:endParaRPr>
          </a:p>
          <a:p>
            <a:pPr>
              <a:lnSpc>
                <a:spcPct val="100000"/>
              </a:lnSpc>
              <a:buNone/>
            </a:pPr>
            <a:r>
              <a:rPr lang="ru-RU" sz="7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11.Алеутский - </a:t>
            </a:r>
            <a:r>
              <a:rPr lang="ru-RU" sz="7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0</a:t>
            </a:r>
            <a:endParaRPr lang="ru-RU" sz="700" b="0" strike="noStrike" spc="-1" dirty="0">
              <a:latin typeface="XO Oriel"/>
            </a:endParaRPr>
          </a:p>
          <a:p>
            <a:pPr>
              <a:lnSpc>
                <a:spcPct val="100000"/>
              </a:lnSpc>
              <a:buNone/>
            </a:pPr>
            <a:r>
              <a:rPr lang="ru-RU" sz="7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12.Вилючинский городской округ - </a:t>
            </a:r>
            <a:r>
              <a:rPr lang="ru-RU" sz="7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19</a:t>
            </a:r>
            <a:endParaRPr lang="ru-RU" sz="700" b="0" strike="noStrike" spc="-1" dirty="0">
              <a:latin typeface="XO Oriel"/>
            </a:endParaRPr>
          </a:p>
          <a:p>
            <a:pPr>
              <a:lnSpc>
                <a:spcPct val="100000"/>
              </a:lnSpc>
              <a:buNone/>
            </a:pPr>
            <a:r>
              <a:rPr lang="ru-RU" sz="7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13. Петропавловск-Камчатский городской округ </a:t>
            </a:r>
            <a:r>
              <a:rPr lang="ru-RU" sz="7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- 548 </a:t>
            </a:r>
          </a:p>
          <a:p>
            <a:pPr>
              <a:lnSpc>
                <a:spcPct val="100000"/>
              </a:lnSpc>
              <a:buNone/>
            </a:pPr>
            <a:r>
              <a:rPr lang="ru-RU" sz="7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14</a:t>
            </a:r>
            <a:r>
              <a:rPr lang="ru-RU" sz="7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. Городской округ «посёлок Палана»- </a:t>
            </a:r>
            <a:r>
              <a:rPr lang="ru-RU" sz="7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2</a:t>
            </a:r>
            <a:endParaRPr lang="ru-RU" sz="700" b="0" strike="noStrike" spc="-1" dirty="0">
              <a:latin typeface="XO Oriel"/>
            </a:endParaRPr>
          </a:p>
        </p:txBody>
      </p:sp>
      <p:sp>
        <p:nvSpPr>
          <p:cNvPr id="20" name="Овал 5"/>
          <p:cNvSpPr/>
          <p:nvPr/>
        </p:nvSpPr>
        <p:spPr>
          <a:xfrm>
            <a:off x="5284499" y="1452715"/>
            <a:ext cx="408378" cy="38345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800" b="0" strike="noStrike" spc="-1" dirty="0" smtClean="0">
                <a:solidFill>
                  <a:srgbClr val="FFFFFF"/>
                </a:solidFill>
                <a:latin typeface="Calibri"/>
                <a:ea typeface="DejaVu Sans"/>
              </a:rPr>
              <a:t>21</a:t>
            </a:r>
            <a:endParaRPr lang="ru-RU" sz="800" b="0" strike="noStrike" spc="-1" dirty="0">
              <a:latin typeface="XO Oriel"/>
            </a:endParaRPr>
          </a:p>
        </p:txBody>
      </p:sp>
      <p:sp>
        <p:nvSpPr>
          <p:cNvPr id="21" name="Овал 5"/>
          <p:cNvSpPr/>
          <p:nvPr/>
        </p:nvSpPr>
        <p:spPr>
          <a:xfrm>
            <a:off x="6944058" y="2246670"/>
            <a:ext cx="408378" cy="38345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800" b="0" strike="noStrike" spc="-1" dirty="0" smtClean="0">
                <a:solidFill>
                  <a:srgbClr val="FFFFFF"/>
                </a:solidFill>
                <a:latin typeface="Calibri"/>
                <a:ea typeface="DejaVu Sans"/>
              </a:rPr>
              <a:t>4</a:t>
            </a:r>
            <a:endParaRPr lang="ru-RU" sz="800" b="0" strike="noStrike" spc="-1" dirty="0">
              <a:latin typeface="XO Oriel"/>
            </a:endParaRPr>
          </a:p>
        </p:txBody>
      </p:sp>
      <p:sp>
        <p:nvSpPr>
          <p:cNvPr id="22" name="Овал 5"/>
          <p:cNvSpPr/>
          <p:nvPr/>
        </p:nvSpPr>
        <p:spPr>
          <a:xfrm>
            <a:off x="4707219" y="2959509"/>
            <a:ext cx="408378" cy="38345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800" b="0" strike="noStrike" spc="-1" dirty="0" smtClean="0">
                <a:solidFill>
                  <a:srgbClr val="FFFFFF"/>
                </a:solidFill>
                <a:latin typeface="Calibri"/>
                <a:ea typeface="DejaVu Sans"/>
              </a:rPr>
              <a:t>13</a:t>
            </a:r>
            <a:endParaRPr lang="ru-RU" sz="800" b="0" strike="noStrike" spc="-1" dirty="0">
              <a:latin typeface="XO Oriel"/>
            </a:endParaRPr>
          </a:p>
        </p:txBody>
      </p:sp>
      <p:sp>
        <p:nvSpPr>
          <p:cNvPr id="23" name="Овал 5"/>
          <p:cNvSpPr/>
          <p:nvPr/>
        </p:nvSpPr>
        <p:spPr>
          <a:xfrm>
            <a:off x="3023445" y="3867442"/>
            <a:ext cx="408378" cy="38345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800" b="0" strike="noStrike" spc="-1" dirty="0" smtClean="0">
                <a:solidFill>
                  <a:srgbClr val="FFFFFF"/>
                </a:solidFill>
                <a:latin typeface="Calibri"/>
                <a:ea typeface="DejaVu Sans"/>
              </a:rPr>
              <a:t>21</a:t>
            </a:r>
            <a:endParaRPr lang="ru-RU" sz="800" b="0" strike="noStrike" spc="-1" dirty="0">
              <a:latin typeface="XO Oriel"/>
            </a:endParaRPr>
          </a:p>
        </p:txBody>
      </p:sp>
      <p:sp>
        <p:nvSpPr>
          <p:cNvPr id="24" name="Овал 5"/>
          <p:cNvSpPr/>
          <p:nvPr/>
        </p:nvSpPr>
        <p:spPr>
          <a:xfrm>
            <a:off x="3792281" y="4306528"/>
            <a:ext cx="408378" cy="38345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800" b="0" strike="noStrike" spc="-1" dirty="0" smtClean="0">
                <a:solidFill>
                  <a:srgbClr val="FFFFFF"/>
                </a:solidFill>
                <a:latin typeface="Calibri"/>
                <a:ea typeface="DejaVu Sans"/>
              </a:rPr>
              <a:t>25</a:t>
            </a:r>
            <a:endParaRPr lang="ru-RU" sz="800" b="0" strike="noStrike" spc="-1" dirty="0">
              <a:latin typeface="XO Oriel"/>
            </a:endParaRPr>
          </a:p>
        </p:txBody>
      </p:sp>
      <p:sp>
        <p:nvSpPr>
          <p:cNvPr id="25" name="Овал 5"/>
          <p:cNvSpPr/>
          <p:nvPr/>
        </p:nvSpPr>
        <p:spPr>
          <a:xfrm>
            <a:off x="2212283" y="4689986"/>
            <a:ext cx="408378" cy="38345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800" b="0" strike="noStrike" spc="-1" dirty="0" smtClean="0">
                <a:solidFill>
                  <a:srgbClr val="FFFFFF"/>
                </a:solidFill>
                <a:latin typeface="Calibri"/>
                <a:ea typeface="DejaVu Sans"/>
              </a:rPr>
              <a:t>7</a:t>
            </a:r>
            <a:endParaRPr lang="ru-RU" sz="800" b="0" strike="noStrike" spc="-1" dirty="0">
              <a:latin typeface="XO Oriel"/>
            </a:endParaRPr>
          </a:p>
        </p:txBody>
      </p:sp>
      <p:sp>
        <p:nvSpPr>
          <p:cNvPr id="26" name="Овал 5"/>
          <p:cNvSpPr/>
          <p:nvPr/>
        </p:nvSpPr>
        <p:spPr>
          <a:xfrm>
            <a:off x="3023445" y="4689986"/>
            <a:ext cx="408378" cy="38345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800" b="0" strike="noStrike" spc="-1" dirty="0" smtClean="0">
                <a:solidFill>
                  <a:srgbClr val="FFFFFF"/>
                </a:solidFill>
                <a:latin typeface="Calibri"/>
                <a:ea typeface="DejaVu Sans"/>
              </a:rPr>
              <a:t>28</a:t>
            </a:r>
            <a:endParaRPr lang="ru-RU" sz="800" b="0" strike="noStrike" spc="-1" dirty="0">
              <a:latin typeface="XO Oriel"/>
            </a:endParaRPr>
          </a:p>
        </p:txBody>
      </p:sp>
      <p:sp>
        <p:nvSpPr>
          <p:cNvPr id="27" name="Овал 5"/>
          <p:cNvSpPr/>
          <p:nvPr/>
        </p:nvSpPr>
        <p:spPr>
          <a:xfrm>
            <a:off x="1310817" y="4881715"/>
            <a:ext cx="408378" cy="38345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800" b="0" strike="noStrike" spc="-1" dirty="0" smtClean="0">
                <a:solidFill>
                  <a:srgbClr val="FFFFFF"/>
                </a:solidFill>
                <a:latin typeface="Calibri"/>
                <a:ea typeface="DejaVu Sans"/>
              </a:rPr>
              <a:t>16</a:t>
            </a:r>
            <a:endParaRPr lang="ru-RU" sz="800" b="0" strike="noStrike" spc="-1" dirty="0">
              <a:latin typeface="XO Oriel"/>
            </a:endParaRPr>
          </a:p>
        </p:txBody>
      </p:sp>
      <p:sp>
        <p:nvSpPr>
          <p:cNvPr id="28" name="Овал 5"/>
          <p:cNvSpPr/>
          <p:nvPr/>
        </p:nvSpPr>
        <p:spPr>
          <a:xfrm>
            <a:off x="2365384" y="5151294"/>
            <a:ext cx="527819" cy="494187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800" spc="-1" dirty="0" smtClean="0">
                <a:solidFill>
                  <a:srgbClr val="FFFFFF"/>
                </a:solidFill>
                <a:latin typeface="Calibri"/>
                <a:ea typeface="DejaVu Sans"/>
              </a:rPr>
              <a:t>131</a:t>
            </a:r>
            <a:endParaRPr lang="ru-RU" sz="800" b="0" strike="noStrike" spc="-1" dirty="0">
              <a:latin typeface="XO Oriel"/>
            </a:endParaRPr>
          </a:p>
        </p:txBody>
      </p:sp>
      <p:sp>
        <p:nvSpPr>
          <p:cNvPr id="29" name="Овал 5"/>
          <p:cNvSpPr/>
          <p:nvPr/>
        </p:nvSpPr>
        <p:spPr>
          <a:xfrm>
            <a:off x="2519498" y="5951089"/>
            <a:ext cx="408378" cy="38345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800" b="0" strike="noStrike" spc="-1" dirty="0" smtClean="0">
                <a:solidFill>
                  <a:srgbClr val="FFFFFF"/>
                </a:solidFill>
                <a:latin typeface="Calibri"/>
                <a:ea typeface="DejaVu Sans"/>
              </a:rPr>
              <a:t>19</a:t>
            </a:r>
            <a:endParaRPr lang="ru-RU" sz="800" b="0" strike="noStrike" spc="-1" dirty="0">
              <a:latin typeface="XO Oriel"/>
            </a:endParaRPr>
          </a:p>
        </p:txBody>
      </p:sp>
      <p:sp>
        <p:nvSpPr>
          <p:cNvPr id="30" name="Овал 5"/>
          <p:cNvSpPr/>
          <p:nvPr/>
        </p:nvSpPr>
        <p:spPr>
          <a:xfrm>
            <a:off x="1515006" y="5759360"/>
            <a:ext cx="408378" cy="38345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800" b="0" strike="noStrike" spc="-1" dirty="0" smtClean="0">
                <a:solidFill>
                  <a:srgbClr val="FFFFFF"/>
                </a:solidFill>
                <a:latin typeface="Calibri"/>
                <a:ea typeface="DejaVu Sans"/>
              </a:rPr>
              <a:t>2</a:t>
            </a:r>
            <a:endParaRPr lang="ru-RU" sz="800" b="0" strike="noStrike" spc="-1" dirty="0">
              <a:latin typeface="XO Oriel"/>
            </a:endParaRPr>
          </a:p>
        </p:txBody>
      </p:sp>
      <p:sp>
        <p:nvSpPr>
          <p:cNvPr id="31" name="Овал 5"/>
          <p:cNvSpPr/>
          <p:nvPr/>
        </p:nvSpPr>
        <p:spPr>
          <a:xfrm>
            <a:off x="5466405" y="5073444"/>
            <a:ext cx="408378" cy="38345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800" b="0" strike="noStrike" spc="-1" dirty="0" smtClean="0">
                <a:solidFill>
                  <a:srgbClr val="FFFFFF"/>
                </a:solidFill>
                <a:latin typeface="Calibri"/>
                <a:ea typeface="DejaVu Sans"/>
              </a:rPr>
              <a:t>0</a:t>
            </a:r>
            <a:endParaRPr lang="ru-RU" sz="800" b="0" strike="noStrike" spc="-1" dirty="0">
              <a:latin typeface="XO Oriel"/>
            </a:endParaRPr>
          </a:p>
        </p:txBody>
      </p:sp>
      <p:sp>
        <p:nvSpPr>
          <p:cNvPr id="33" name="Овал 5"/>
          <p:cNvSpPr/>
          <p:nvPr/>
        </p:nvSpPr>
        <p:spPr>
          <a:xfrm>
            <a:off x="3335203" y="5575195"/>
            <a:ext cx="527819" cy="494187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800" spc="-1" dirty="0" smtClean="0">
                <a:solidFill>
                  <a:srgbClr val="FFFFFF"/>
                </a:solidFill>
                <a:latin typeface="Calibri"/>
                <a:ea typeface="DejaVu Sans"/>
              </a:rPr>
              <a:t>548</a:t>
            </a:r>
            <a:endParaRPr lang="ru-RU" sz="800" b="0" strike="noStrike" spc="-1" dirty="0">
              <a:latin typeface="XO Oriel"/>
            </a:endParaRPr>
          </a:p>
        </p:txBody>
      </p:sp>
      <p:sp>
        <p:nvSpPr>
          <p:cNvPr id="34" name="Овал 5"/>
          <p:cNvSpPr/>
          <p:nvPr/>
        </p:nvSpPr>
        <p:spPr>
          <a:xfrm>
            <a:off x="3227634" y="2817815"/>
            <a:ext cx="408378" cy="38345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800" b="0" strike="noStrike" spc="-1" dirty="0" smtClean="0">
                <a:solidFill>
                  <a:srgbClr val="FFFFFF"/>
                </a:solidFill>
                <a:latin typeface="Calibri"/>
                <a:ea typeface="DejaVu Sans"/>
              </a:rPr>
              <a:t>2</a:t>
            </a:r>
            <a:endParaRPr lang="ru-RU" sz="800" b="0" strike="noStrike" spc="-1" dirty="0">
              <a:latin typeface="XO Orie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303628412"/>
              </p:ext>
            </p:extLst>
          </p:nvPr>
        </p:nvGraphicFramePr>
        <p:xfrm>
          <a:off x="5242901" y="900575"/>
          <a:ext cx="3545535" cy="2881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object 4"/>
          <p:cNvSpPr/>
          <p:nvPr/>
        </p:nvSpPr>
        <p:spPr>
          <a:xfrm>
            <a:off x="1142219" y="2346654"/>
            <a:ext cx="2347894" cy="657893"/>
          </a:xfrm>
          <a:custGeom>
            <a:avLst/>
            <a:gdLst/>
            <a:ahLst/>
            <a:cxnLst/>
            <a:rect l="l" t="t" r="r" b="b"/>
            <a:pathLst>
              <a:path w="3183890" h="523239">
                <a:moveTo>
                  <a:pt x="0" y="522732"/>
                </a:moveTo>
                <a:lnTo>
                  <a:pt x="3183636" y="522732"/>
                </a:lnTo>
                <a:lnTo>
                  <a:pt x="3183636" y="0"/>
                </a:lnTo>
                <a:lnTo>
                  <a:pt x="0" y="0"/>
                </a:lnTo>
                <a:lnTo>
                  <a:pt x="0" y="522732"/>
                </a:lnTo>
                <a:close/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bject 5"/>
          <p:cNvSpPr txBox="1"/>
          <p:nvPr/>
        </p:nvSpPr>
        <p:spPr>
          <a:xfrm>
            <a:off x="1378729" y="2447012"/>
            <a:ext cx="2420329" cy="4571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52463" marR="5080" indent="-652463">
              <a:spcBef>
                <a:spcPts val="105"/>
              </a:spcBef>
            </a:pPr>
            <a:r>
              <a:rPr lang="ru-RU" sz="1400" dirty="0" smtClean="0">
                <a:solidFill>
                  <a:schemeClr val="bg1"/>
                </a:solidFill>
                <a:latin typeface="Calibri"/>
                <a:cs typeface="Calibri"/>
              </a:rPr>
              <a:t>обращений поступило во </a:t>
            </a:r>
          </a:p>
          <a:p>
            <a:pPr marL="652463" marR="5080" indent="-652463">
              <a:spcBef>
                <a:spcPts val="105"/>
              </a:spcBef>
            </a:pPr>
            <a:r>
              <a:rPr lang="ru-RU" sz="1400" dirty="0">
                <a:solidFill>
                  <a:schemeClr val="bg1"/>
                </a:solidFill>
                <a:latin typeface="Calibri"/>
                <a:cs typeface="Calibri"/>
              </a:rPr>
              <a:t>2</a:t>
            </a:r>
            <a:r>
              <a:rPr lang="en-US" sz="1400" dirty="0" smtClean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ru-RU" sz="1400" dirty="0" smtClean="0">
                <a:solidFill>
                  <a:schemeClr val="bg1"/>
                </a:solidFill>
                <a:latin typeface="Calibri"/>
                <a:cs typeface="Calibri"/>
              </a:rPr>
              <a:t>квартале 2023 года</a:t>
            </a:r>
            <a:endParaRPr sz="14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1" name="object 60"/>
          <p:cNvSpPr/>
          <p:nvPr/>
        </p:nvSpPr>
        <p:spPr>
          <a:xfrm>
            <a:off x="3118359" y="4222691"/>
            <a:ext cx="2606415" cy="935008"/>
          </a:xfrm>
          <a:custGeom>
            <a:avLst/>
            <a:gdLst/>
            <a:ahLst/>
            <a:cxnLst/>
            <a:rect l="l" t="t" r="r" b="b"/>
            <a:pathLst>
              <a:path w="1408429" h="307975">
                <a:moveTo>
                  <a:pt x="0" y="307848"/>
                </a:moveTo>
                <a:lnTo>
                  <a:pt x="1408176" y="307848"/>
                </a:lnTo>
                <a:lnTo>
                  <a:pt x="1408176" y="0"/>
                </a:lnTo>
                <a:lnTo>
                  <a:pt x="0" y="0"/>
                </a:lnTo>
                <a:lnTo>
                  <a:pt x="0" y="307848"/>
                </a:lnTo>
                <a:close/>
              </a:path>
            </a:pathLst>
          </a:cu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object 61"/>
          <p:cNvSpPr txBox="1"/>
          <p:nvPr/>
        </p:nvSpPr>
        <p:spPr>
          <a:xfrm>
            <a:off x="3235450" y="4344236"/>
            <a:ext cx="2378712" cy="65979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spcBef>
                <a:spcPts val="105"/>
              </a:spcBef>
            </a:pPr>
            <a:r>
              <a:rPr lang="ru-RU" sz="1400" dirty="0" smtClean="0">
                <a:solidFill>
                  <a:schemeClr val="bg1"/>
                </a:solidFill>
                <a:latin typeface="Calibri"/>
                <a:cs typeface="Calibri"/>
              </a:rPr>
              <a:t>вопросов содержалось  в обращениях во 2 квартале 2023 года</a:t>
            </a:r>
            <a:endParaRPr sz="14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4" name="object 63"/>
          <p:cNvSpPr/>
          <p:nvPr/>
        </p:nvSpPr>
        <p:spPr>
          <a:xfrm>
            <a:off x="1137519" y="1282879"/>
            <a:ext cx="2352594" cy="623571"/>
          </a:xfrm>
          <a:custGeom>
            <a:avLst/>
            <a:gdLst/>
            <a:ahLst/>
            <a:cxnLst/>
            <a:rect l="l" t="t" r="r" b="b"/>
            <a:pathLst>
              <a:path w="3183890" h="524510">
                <a:moveTo>
                  <a:pt x="0" y="524256"/>
                </a:moveTo>
                <a:lnTo>
                  <a:pt x="3183636" y="524256"/>
                </a:lnTo>
                <a:lnTo>
                  <a:pt x="3183636" y="0"/>
                </a:lnTo>
                <a:lnTo>
                  <a:pt x="0" y="0"/>
                </a:lnTo>
                <a:lnTo>
                  <a:pt x="0" y="524256"/>
                </a:lnTo>
                <a:close/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object 64"/>
          <p:cNvSpPr txBox="1"/>
          <p:nvPr/>
        </p:nvSpPr>
        <p:spPr>
          <a:xfrm>
            <a:off x="1373285" y="1366396"/>
            <a:ext cx="2197825" cy="456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94360" marR="5080" indent="-582295">
              <a:spcBef>
                <a:spcPts val="100"/>
              </a:spcBef>
            </a:pPr>
            <a:r>
              <a:rPr lang="ru-RU" sz="1400" dirty="0" smtClean="0">
                <a:solidFill>
                  <a:schemeClr val="bg1"/>
                </a:solidFill>
                <a:latin typeface="Calibri"/>
                <a:cs typeface="Calibri"/>
              </a:rPr>
              <a:t>обращений поступило в </a:t>
            </a:r>
          </a:p>
          <a:p>
            <a:pPr marL="594360" marR="5080" indent="-582295">
              <a:spcBef>
                <a:spcPts val="100"/>
              </a:spcBef>
            </a:pPr>
            <a:r>
              <a:rPr lang="ru-RU" sz="1400" dirty="0" smtClean="0">
                <a:solidFill>
                  <a:schemeClr val="bg1"/>
                </a:solidFill>
                <a:latin typeface="Calibri"/>
                <a:cs typeface="Calibri"/>
              </a:rPr>
              <a:t>2 квартале 2022 года </a:t>
            </a:r>
            <a:endParaRPr sz="14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7" name="object 66"/>
          <p:cNvSpPr/>
          <p:nvPr/>
        </p:nvSpPr>
        <p:spPr>
          <a:xfrm>
            <a:off x="3117254" y="5385372"/>
            <a:ext cx="2607520" cy="935008"/>
          </a:xfrm>
          <a:custGeom>
            <a:avLst/>
            <a:gdLst/>
            <a:ahLst/>
            <a:cxnLst/>
            <a:rect l="l" t="t" r="r" b="b"/>
            <a:pathLst>
              <a:path w="1408429" h="307975">
                <a:moveTo>
                  <a:pt x="0" y="307847"/>
                </a:moveTo>
                <a:lnTo>
                  <a:pt x="1408176" y="307847"/>
                </a:lnTo>
                <a:lnTo>
                  <a:pt x="1408176" y="0"/>
                </a:lnTo>
                <a:lnTo>
                  <a:pt x="0" y="0"/>
                </a:lnTo>
                <a:lnTo>
                  <a:pt x="0" y="307847"/>
                </a:lnTo>
                <a:close/>
              </a:path>
            </a:pathLst>
          </a:cu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object 67"/>
          <p:cNvSpPr txBox="1"/>
          <p:nvPr/>
        </p:nvSpPr>
        <p:spPr>
          <a:xfrm>
            <a:off x="3267908" y="5522978"/>
            <a:ext cx="2335794" cy="65979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spcBef>
                <a:spcPts val="105"/>
              </a:spcBef>
            </a:pPr>
            <a:r>
              <a:rPr lang="ru-RU" sz="1400" dirty="0">
                <a:solidFill>
                  <a:schemeClr val="bg1"/>
                </a:solidFill>
                <a:latin typeface="Calibri"/>
                <a:cs typeface="Calibri"/>
              </a:rPr>
              <a:t>вопросов </a:t>
            </a:r>
            <a:r>
              <a:rPr lang="ru-RU" sz="1400" dirty="0" smtClean="0">
                <a:solidFill>
                  <a:schemeClr val="bg1"/>
                </a:solidFill>
                <a:latin typeface="Calibri"/>
                <a:cs typeface="Calibri"/>
              </a:rPr>
              <a:t>содержалось в обращениях во 2 квартале 2022 года</a:t>
            </a:r>
            <a:endParaRPr lang="ru-RU" sz="14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9" name="TextBox 3"/>
          <p:cNvSpPr/>
          <p:nvPr/>
        </p:nvSpPr>
        <p:spPr>
          <a:xfrm>
            <a:off x="-328821" y="142403"/>
            <a:ext cx="10072080" cy="583321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600" b="1" strike="noStrike" spc="-1" dirty="0" smtClean="0">
                <a:solidFill>
                  <a:srgbClr val="000000"/>
                </a:solidFill>
                <a:latin typeface="Sylfaen" panose="010A0502050306030303" pitchFamily="18" charset="0"/>
                <a:ea typeface="DejaVu Sans"/>
              </a:rPr>
              <a:t>Статистический анализ обращений </a:t>
            </a:r>
            <a:r>
              <a:rPr lang="ru-RU" sz="1600" b="1" strike="noStrike" spc="-1" dirty="0">
                <a:solidFill>
                  <a:srgbClr val="000000"/>
                </a:solidFill>
                <a:latin typeface="Sylfaen" panose="010A0502050306030303" pitchFamily="18" charset="0"/>
                <a:ea typeface="DejaVu Sans"/>
              </a:rPr>
              <a:t>граждан, поступивших </a:t>
            </a:r>
            <a:endParaRPr lang="ru-RU" sz="1600" b="0" strike="noStrike" spc="-1" dirty="0">
              <a:latin typeface="Sylfaen" panose="010A0502050306030303" pitchFamily="18" charset="0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1600" b="1" spc="-1" dirty="0">
                <a:solidFill>
                  <a:srgbClr val="000000"/>
                </a:solidFill>
                <a:latin typeface="Sylfaen" panose="010A0502050306030303" pitchFamily="18" charset="0"/>
                <a:ea typeface="DejaVu Sans"/>
              </a:rPr>
              <a:t>в</a:t>
            </a:r>
            <a:r>
              <a:rPr lang="ru-RU" sz="1600" b="1" strike="noStrike" spc="-1" dirty="0" smtClean="0">
                <a:solidFill>
                  <a:srgbClr val="000000"/>
                </a:solidFill>
                <a:latin typeface="Sylfaen" panose="010A0502050306030303" pitchFamily="18" charset="0"/>
                <a:ea typeface="DejaVu Sans"/>
              </a:rPr>
              <a:t>о 2 </a:t>
            </a:r>
            <a:r>
              <a:rPr lang="ru-RU" sz="1600" b="1" strike="noStrike" spc="-1" dirty="0">
                <a:solidFill>
                  <a:srgbClr val="000000"/>
                </a:solidFill>
                <a:latin typeface="Sylfaen" panose="010A0502050306030303" pitchFamily="18" charset="0"/>
                <a:ea typeface="DejaVu Sans"/>
              </a:rPr>
              <a:t>квартале  2023 года в Правительство Камчатского края </a:t>
            </a:r>
            <a:endParaRPr lang="ru-RU" sz="1600" b="0" strike="noStrike" spc="-1" dirty="0">
              <a:latin typeface="Sylfaen" panose="010A0502050306030303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3670656" y="1564078"/>
            <a:ext cx="222848" cy="126844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object 5"/>
          <p:cNvSpPr txBox="1"/>
          <p:nvPr/>
        </p:nvSpPr>
        <p:spPr>
          <a:xfrm>
            <a:off x="3955331" y="2021499"/>
            <a:ext cx="1114319" cy="4571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52463" marR="5080" indent="-652463">
              <a:spcBef>
                <a:spcPts val="105"/>
              </a:spcBef>
            </a:pPr>
            <a:r>
              <a:rPr lang="ru-RU" sz="1400" dirty="0">
                <a:solidFill>
                  <a:prstClr val="black"/>
                </a:solidFill>
                <a:latin typeface="Calibri"/>
                <a:cs typeface="Calibri"/>
              </a:rPr>
              <a:t>у</a:t>
            </a:r>
            <a:r>
              <a:rPr lang="ru-RU" sz="1400" dirty="0" smtClean="0">
                <a:solidFill>
                  <a:prstClr val="black"/>
                </a:solidFill>
                <a:latin typeface="Calibri"/>
                <a:cs typeface="Calibri"/>
              </a:rPr>
              <a:t>меньшилось</a:t>
            </a:r>
          </a:p>
          <a:p>
            <a:pPr marL="652463" marR="5080" indent="-652463">
              <a:spcBef>
                <a:spcPts val="105"/>
              </a:spcBef>
            </a:pPr>
            <a:r>
              <a:rPr lang="ru-RU" sz="1400" dirty="0" smtClean="0">
                <a:solidFill>
                  <a:prstClr val="black"/>
                </a:solidFill>
                <a:latin typeface="Calibri"/>
                <a:cs typeface="Calibri"/>
              </a:rPr>
              <a:t> в 1,08 раз</a:t>
            </a:r>
            <a:endParaRPr sz="1400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13" name="object 62"/>
          <p:cNvSpPr txBox="1"/>
          <p:nvPr/>
        </p:nvSpPr>
        <p:spPr>
          <a:xfrm>
            <a:off x="392284" y="1208203"/>
            <a:ext cx="749935" cy="472565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0" tIns="163195" rIns="0" bIns="0" rtlCol="0">
            <a:spAutoFit/>
          </a:bodyPr>
          <a:lstStyle/>
          <a:p>
            <a:pPr marL="48895" marR="0" lvl="0" indent="0" defTabSz="914400" eaLnBrk="1" fontAlgn="auto" latinLnBrk="0" hangingPunct="1">
              <a:lnSpc>
                <a:spcPct val="100000"/>
              </a:lnSpc>
              <a:spcBef>
                <a:spcPts val="128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1303</a:t>
            </a:r>
            <a:endParaRPr kumimoji="0" sz="20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6" name="object 3"/>
          <p:cNvSpPr txBox="1"/>
          <p:nvPr/>
        </p:nvSpPr>
        <p:spPr>
          <a:xfrm>
            <a:off x="396984" y="2270455"/>
            <a:ext cx="749935" cy="472565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0" tIns="163195" rIns="0" bIns="0" rtlCol="0">
            <a:spAutoFit/>
          </a:bodyPr>
          <a:lstStyle/>
          <a:p>
            <a:pPr marL="48895" marR="0" lvl="0" indent="0" defTabSz="914400" eaLnBrk="1" fontAlgn="auto" latinLnBrk="0" hangingPunct="1">
              <a:lnSpc>
                <a:spcPct val="100000"/>
              </a:lnSpc>
              <a:spcBef>
                <a:spcPts val="128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204</a:t>
            </a:r>
            <a:endParaRPr kumimoji="0" sz="20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10" name="object 59"/>
          <p:cNvSpPr txBox="1"/>
          <p:nvPr/>
        </p:nvSpPr>
        <p:spPr>
          <a:xfrm>
            <a:off x="2475233" y="4132774"/>
            <a:ext cx="649605" cy="379591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0" tIns="71120" rIns="0" bIns="0" rtlCol="0">
            <a:spAutoFit/>
          </a:bodyPr>
          <a:lstStyle/>
          <a:p>
            <a:pPr marL="130810" marR="0" lvl="0" indent="0" defTabSz="914400" eaLnBrk="1" fontAlgn="auto" latinLnBrk="0" hangingPunct="1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1727</a:t>
            </a:r>
            <a:endParaRPr kumimoji="0" sz="20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16" name="object 65"/>
          <p:cNvSpPr txBox="1"/>
          <p:nvPr/>
        </p:nvSpPr>
        <p:spPr>
          <a:xfrm>
            <a:off x="2467649" y="5239979"/>
            <a:ext cx="649605" cy="380232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0" tIns="71755" rIns="0" bIns="0" rtlCol="0">
            <a:spAutoFit/>
          </a:bodyPr>
          <a:lstStyle/>
          <a:p>
            <a:pPr marL="130810" marR="0" lvl="0" indent="0" defTabSz="914400" eaLnBrk="1" fontAlgn="auto" latinLnBrk="0" hangingPunct="1">
              <a:lnSpc>
                <a:spcPct val="100000"/>
              </a:lnSpc>
              <a:spcBef>
                <a:spcPts val="56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solidFill>
                  <a:srgbClr val="FFFFFF"/>
                </a:solidFill>
                <a:latin typeface="Calibri"/>
                <a:cs typeface="Calibri"/>
              </a:rPr>
              <a:t>1719</a:t>
            </a:r>
            <a:endParaRPr kumimoji="0" sz="20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21" name="Стрелка вниз 20"/>
          <p:cNvSpPr/>
          <p:nvPr/>
        </p:nvSpPr>
        <p:spPr>
          <a:xfrm rot="10800000">
            <a:off x="5875428" y="4605757"/>
            <a:ext cx="222848" cy="1268444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object 5"/>
          <p:cNvSpPr txBox="1"/>
          <p:nvPr/>
        </p:nvSpPr>
        <p:spPr>
          <a:xfrm>
            <a:off x="6248929" y="5011391"/>
            <a:ext cx="1114319" cy="4571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52463" marR="5080" indent="-652463">
              <a:spcBef>
                <a:spcPts val="105"/>
              </a:spcBef>
            </a:pPr>
            <a:r>
              <a:rPr lang="ru-RU" sz="1400" dirty="0" smtClean="0">
                <a:solidFill>
                  <a:prstClr val="black"/>
                </a:solidFill>
                <a:latin typeface="Calibri"/>
                <a:cs typeface="Calibri"/>
              </a:rPr>
              <a:t>увеличилось</a:t>
            </a:r>
          </a:p>
          <a:p>
            <a:pPr marL="652463" marR="5080" indent="-652463">
              <a:spcBef>
                <a:spcPts val="105"/>
              </a:spcBef>
            </a:pPr>
            <a:r>
              <a:rPr lang="ru-RU" sz="1400" dirty="0" smtClean="0">
                <a:solidFill>
                  <a:prstClr val="black"/>
                </a:solidFill>
                <a:latin typeface="Calibri"/>
                <a:cs typeface="Calibri"/>
              </a:rPr>
              <a:t> в 1,01 раз</a:t>
            </a:r>
            <a:endParaRPr sz="1400" dirty="0">
              <a:solidFill>
                <a:prstClr val="black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11204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33000">
              <a:srgbClr val="C4D6EB"/>
            </a:gs>
            <a:gs pos="100000">
              <a:srgbClr val="FFEBFA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Box 2"/>
          <p:cNvSpPr/>
          <p:nvPr/>
        </p:nvSpPr>
        <p:spPr>
          <a:xfrm>
            <a:off x="1043640" y="475920"/>
            <a:ext cx="7600320" cy="583321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600" b="1" strike="noStrike" spc="-1" dirty="0">
                <a:solidFill>
                  <a:srgbClr val="000000"/>
                </a:solidFill>
                <a:latin typeface="Sylfaen"/>
                <a:ea typeface="DejaVu Sans"/>
              </a:rPr>
              <a:t>Источники поступления обращений граждан в Правительство Камчатского </a:t>
            </a:r>
            <a:r>
              <a:rPr lang="ru-RU" sz="1600" b="1" strike="noStrike" spc="-1" dirty="0" smtClean="0">
                <a:solidFill>
                  <a:srgbClr val="000000"/>
                </a:solidFill>
                <a:latin typeface="Sylfaen"/>
                <a:ea typeface="DejaVu Sans"/>
              </a:rPr>
              <a:t>края во 2 квартале 2023 года</a:t>
            </a:r>
            <a:endParaRPr lang="ru-RU" sz="1600" b="0" strike="noStrike" spc="-1" dirty="0">
              <a:latin typeface="XO Oriel"/>
            </a:endParaRPr>
          </a:p>
        </p:txBody>
      </p:sp>
      <p:sp>
        <p:nvSpPr>
          <p:cNvPr id="151" name="TextBox 1"/>
          <p:cNvSpPr/>
          <p:nvPr/>
        </p:nvSpPr>
        <p:spPr>
          <a:xfrm>
            <a:off x="6300360" y="692280"/>
            <a:ext cx="2516040" cy="109296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50000"/>
              </a:lnSpc>
              <a:buNone/>
            </a:pPr>
            <a:endParaRPr lang="ru-RU" sz="1200" b="0" strike="noStrike" spc="-1">
              <a:latin typeface="XO Oriel"/>
            </a:endParaRPr>
          </a:p>
          <a:p>
            <a:pPr>
              <a:lnSpc>
                <a:spcPct val="150000"/>
              </a:lnSpc>
              <a:buNone/>
            </a:pPr>
            <a:endParaRPr lang="ru-RU" sz="1200" b="0" strike="noStrike" spc="-1">
              <a:latin typeface="XO Oriel"/>
            </a:endParaRPr>
          </a:p>
          <a:p>
            <a:pPr>
              <a:lnSpc>
                <a:spcPct val="150000"/>
              </a:lnSpc>
              <a:buNone/>
            </a:pPr>
            <a:r>
              <a:rPr lang="en-US" sz="1200" b="1" strike="noStrike" spc="-1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lang="ru-RU" sz="1200" b="0" strike="noStrike" spc="-1">
              <a:latin typeface="XO Oriel"/>
            </a:endParaRPr>
          </a:p>
          <a:p>
            <a:pPr>
              <a:lnSpc>
                <a:spcPct val="150000"/>
              </a:lnSpc>
              <a:buNone/>
            </a:pPr>
            <a:endParaRPr lang="ru-RU" sz="1200" b="0" strike="noStrike" spc="-1">
              <a:latin typeface="XO Oriel"/>
            </a:endParaRPr>
          </a:p>
        </p:txBody>
      </p:sp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3449053784"/>
              </p:ext>
            </p:extLst>
          </p:nvPr>
        </p:nvGraphicFramePr>
        <p:xfrm>
          <a:off x="172014" y="898532"/>
          <a:ext cx="8790915" cy="55656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2980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180000" y="36360"/>
            <a:ext cx="8371080" cy="50148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600" b="1" strike="noStrike" spc="-1" dirty="0" smtClean="0">
                <a:solidFill>
                  <a:srgbClr val="000000"/>
                </a:solidFill>
                <a:latin typeface="Sylfaen" panose="010A0502050306030303" pitchFamily="18" charset="0"/>
                <a:cs typeface="Times New Roman" panose="02020603050405020304" pitchFamily="18" charset="0"/>
              </a:rPr>
              <a:t>Основные тематики обращений, представлявший для заявителей </a:t>
            </a:r>
            <a:r>
              <a:rPr sz="1600" dirty="0" smtClean="0">
                <a:latin typeface="Sylfaen" panose="010A0502050306030303" pitchFamily="18" charset="0"/>
                <a:cs typeface="Times New Roman" panose="02020603050405020304" pitchFamily="18" charset="0"/>
              </a:rPr>
              <a:t/>
            </a:r>
            <a:br>
              <a:rPr sz="1600" dirty="0" smtClean="0">
                <a:latin typeface="Sylfaen" panose="010A0502050306030303" pitchFamily="18" charset="0"/>
                <a:cs typeface="Times New Roman" panose="02020603050405020304" pitchFamily="18" charset="0"/>
              </a:rPr>
            </a:br>
            <a:r>
              <a:rPr lang="ru-RU" sz="1600" b="1" strike="noStrike" spc="-1" dirty="0" smtClean="0">
                <a:solidFill>
                  <a:srgbClr val="000000"/>
                </a:solidFill>
                <a:latin typeface="Sylfaen" panose="010A0502050306030303" pitchFamily="18" charset="0"/>
                <a:cs typeface="Times New Roman" panose="02020603050405020304" pitchFamily="18" charset="0"/>
              </a:rPr>
              <a:t>наибольший интерес во 2 квартале 2023 года</a:t>
            </a:r>
            <a:endParaRPr lang="ru-RU" sz="1600" b="0" strike="noStrike" spc="-1" dirty="0">
              <a:latin typeface="Sylfaen" panose="010A0502050306030303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4" name="Group 250"/>
          <p:cNvGraphicFramePr/>
          <p:nvPr>
            <p:extLst>
              <p:ext uri="{D42A27DB-BD31-4B8C-83A1-F6EECF244321}">
                <p14:modId xmlns:p14="http://schemas.microsoft.com/office/powerpoint/2010/main" val="3375739388"/>
              </p:ext>
            </p:extLst>
          </p:nvPr>
        </p:nvGraphicFramePr>
        <p:xfrm>
          <a:off x="180000" y="624308"/>
          <a:ext cx="8762760" cy="5918933"/>
        </p:xfrm>
        <a:graphic>
          <a:graphicData uri="http://schemas.openxmlformats.org/drawingml/2006/table">
            <a:tbl>
              <a:tblPr/>
              <a:tblGrid>
                <a:gridCol w="574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826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1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4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547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1050" b="1" strike="noStrike" spc="-1" dirty="0">
                          <a:solidFill>
                            <a:srgbClr val="FFFFFF"/>
                          </a:solidFill>
                          <a:latin typeface="Verdana"/>
                        </a:rPr>
                        <a:t>№</a:t>
                      </a:r>
                      <a:endParaRPr lang="ru-RU" sz="1050" b="0" strike="noStrike" spc="-1" dirty="0">
                        <a:latin typeface="XO Oriel"/>
                      </a:endParaRPr>
                    </a:p>
                  </a:txBody>
                  <a:tcPr marL="6840" marR="6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7B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1050" b="1" strike="noStrike" spc="-1" dirty="0">
                          <a:solidFill>
                            <a:srgbClr val="FFFFFF"/>
                          </a:solidFill>
                          <a:latin typeface="Verdana"/>
                        </a:rPr>
                        <a:t>Наименование вопроса</a:t>
                      </a:r>
                      <a:endParaRPr lang="ru-RU" sz="1050" b="0" strike="noStrike" spc="-1" dirty="0">
                        <a:latin typeface="XO Oriel"/>
                      </a:endParaRPr>
                    </a:p>
                  </a:txBody>
                  <a:tcPr marL="6840" marR="6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7B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1050" b="1" strike="noStrike" spc="-1">
                          <a:solidFill>
                            <a:srgbClr val="FFFFFF"/>
                          </a:solidFill>
                          <a:latin typeface="Times New Roman"/>
                        </a:rPr>
                        <a:t>Кол-во</a:t>
                      </a:r>
                      <a:endParaRPr lang="ru-RU" sz="1050" b="0" strike="noStrike" spc="-1">
                        <a:latin typeface="XO Oriel"/>
                      </a:endParaRPr>
                    </a:p>
                  </a:txBody>
                  <a:tcPr marL="6840" marR="6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7B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1050" b="1" strike="noStrike" spc="-1" dirty="0">
                          <a:solidFill>
                            <a:srgbClr val="FFFFFF"/>
                          </a:solidFill>
                          <a:latin typeface="Verdana"/>
                        </a:rPr>
                        <a:t>в %</a:t>
                      </a:r>
                      <a:endParaRPr lang="ru-RU" sz="1050" b="0" strike="noStrike" spc="-1" dirty="0">
                        <a:latin typeface="XO Oriel"/>
                      </a:endParaRPr>
                    </a:p>
                  </a:txBody>
                  <a:tcPr marL="6840" marR="6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7B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7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16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1.</a:t>
                      </a:r>
                      <a:endParaRPr lang="ru-RU" sz="16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" marR="6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16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Мобилизация</a:t>
                      </a:r>
                      <a:endParaRPr lang="ru-RU" sz="16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" marR="6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16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187</a:t>
                      </a:r>
                      <a:endParaRPr lang="ru-RU" sz="16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" marR="6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6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15,5%</a:t>
                      </a:r>
                      <a:endParaRPr lang="ru-RU" sz="16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" marR="6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7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16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2.</a:t>
                      </a:r>
                      <a:endParaRPr lang="ru-RU" sz="16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" marR="6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16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Улучшение жилищных условий</a:t>
                      </a:r>
                      <a:endParaRPr lang="ru-RU" sz="16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" marR="6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6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ru-RU" sz="16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" marR="6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6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4,6%</a:t>
                      </a:r>
                      <a:endParaRPr lang="ru-RU" sz="16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" marR="6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3.</a:t>
                      </a:r>
                      <a:endParaRPr lang="ru-RU" sz="1600" b="0" strike="noStrike" spc="-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" marR="6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Регулирование численности животных</a:t>
                      </a:r>
                      <a:endParaRPr lang="ru-RU" sz="16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" marR="6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6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ru-RU" sz="16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" marR="6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6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4,4%</a:t>
                      </a:r>
                      <a:endParaRPr lang="ru-RU" sz="16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" marR="6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4.  </a:t>
                      </a:r>
                      <a:endParaRPr lang="ru-RU" sz="1600" b="0" strike="noStrike" spc="-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" marR="6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спортивных мероприятий</a:t>
                      </a:r>
                      <a:endParaRPr lang="ru-RU" sz="16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" marR="6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6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sz="16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" marR="6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6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3,8%</a:t>
                      </a:r>
                      <a:endParaRPr lang="ru-RU" sz="16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" marR="6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5.</a:t>
                      </a:r>
                      <a:endParaRPr lang="ru-RU" sz="1600" b="0" strike="noStrike" spc="-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" marR="6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Благоустройство и ремонт подъездных дорог</a:t>
                      </a:r>
                      <a:endParaRPr lang="ru-RU" sz="16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" marR="6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6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16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" marR="6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6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3,7%</a:t>
                      </a:r>
                      <a:endParaRPr lang="ru-RU" sz="16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" marR="6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6.</a:t>
                      </a:r>
                      <a:endParaRPr lang="ru-RU" sz="1600" b="0" strike="noStrike" spc="-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" marR="6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Комплексное благоустройство</a:t>
                      </a:r>
                      <a:endParaRPr lang="ru-RU" sz="16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" marR="6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6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6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" marR="6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6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3,3%</a:t>
                      </a:r>
                      <a:endParaRPr lang="ru-RU" sz="16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" marR="6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7.</a:t>
                      </a:r>
                      <a:endParaRPr lang="ru-RU" sz="1600" b="0" strike="noStrike" spc="-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" marR="6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 и реконструкция дорог</a:t>
                      </a:r>
                      <a:endParaRPr lang="ru-RU" sz="16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" marR="6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6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6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" marR="6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6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3,3%</a:t>
                      </a:r>
                      <a:endParaRPr lang="ru-RU" sz="16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" marR="6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8.</a:t>
                      </a:r>
                      <a:endParaRPr lang="ru-RU" sz="1600" b="0" strike="noStrike" spc="-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" marR="6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</a:t>
                      </a:r>
                      <a:r>
                        <a:rPr lang="ru-RU" sz="1600" b="0" strike="noStrike" spc="-1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 медицинских учреждений и их сотрудников</a:t>
                      </a:r>
                      <a:endParaRPr lang="ru-RU" sz="16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" marR="6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6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sz="16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" marR="6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6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3,1%</a:t>
                      </a:r>
                      <a:endParaRPr lang="ru-RU" sz="16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" marR="6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9.</a:t>
                      </a:r>
                      <a:endParaRPr lang="ru-RU" sz="1600" b="0" strike="noStrike" spc="-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" marR="6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Лечение и оказание медицинской помощи</a:t>
                      </a:r>
                      <a:endParaRPr lang="ru-RU" sz="16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" marR="6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6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6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" marR="6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6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2,9 %</a:t>
                      </a:r>
                      <a:endParaRPr lang="ru-RU" sz="16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" marR="6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10.</a:t>
                      </a:r>
                      <a:endParaRPr lang="ru-RU" sz="1600" b="0" strike="noStrike" spc="-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" marR="6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Почтовое</a:t>
                      </a:r>
                      <a:r>
                        <a:rPr lang="ru-RU" sz="1600" b="0" strike="noStrike" spc="-1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отправление, не имеющее смысла</a:t>
                      </a:r>
                      <a:endParaRPr lang="ru-RU" sz="16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" marR="6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6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6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" marR="6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6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2,8%</a:t>
                      </a:r>
                      <a:endParaRPr lang="ru-RU" sz="16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" marR="6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Rectangle 1"/>
          <p:cNvSpPr/>
          <p:nvPr/>
        </p:nvSpPr>
        <p:spPr>
          <a:xfrm>
            <a:off x="-66600" y="-272188"/>
            <a:ext cx="9225720" cy="1445096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spAutoFit/>
          </a:bodyPr>
          <a:lstStyle/>
          <a:p>
            <a:pPr algn="ctr">
              <a:lnSpc>
                <a:spcPct val="100000"/>
              </a:lnSpc>
              <a:buNone/>
            </a:pPr>
            <a:endParaRPr lang="ru-RU" sz="1400" b="0" strike="noStrike" spc="-1" dirty="0">
              <a:latin typeface="XO Oriel"/>
            </a:endParaRPr>
          </a:p>
          <a:p>
            <a:pPr algn="ctr">
              <a:lnSpc>
                <a:spcPct val="100000"/>
              </a:lnSpc>
              <a:buNone/>
            </a:pPr>
            <a:endParaRPr lang="ru-RU" sz="1400" b="0" strike="noStrike" spc="-1" dirty="0">
              <a:latin typeface="XO Orie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1600" b="1" strike="noStrike" spc="-1" dirty="0">
                <a:solidFill>
                  <a:srgbClr val="000000"/>
                </a:solidFill>
                <a:latin typeface="Sylfaen" panose="010A0502050306030303" pitchFamily="18" charset="0"/>
                <a:ea typeface="Calibri"/>
              </a:rPr>
              <a:t>Распределение по тематическим </a:t>
            </a:r>
            <a:r>
              <a:rPr lang="ru-RU" sz="1600" b="1" strike="noStrike" spc="-1" dirty="0" smtClean="0">
                <a:solidFill>
                  <a:srgbClr val="000000"/>
                </a:solidFill>
                <a:latin typeface="Sylfaen" panose="010A0502050306030303" pitchFamily="18" charset="0"/>
                <a:ea typeface="Calibri"/>
              </a:rPr>
              <a:t>разделам вопросов</a:t>
            </a:r>
            <a:r>
              <a:rPr lang="ru-RU" sz="1600" b="1" strike="noStrike" spc="-1" dirty="0">
                <a:solidFill>
                  <a:srgbClr val="000000"/>
                </a:solidFill>
                <a:latin typeface="Sylfaen" panose="010A0502050306030303" pitchFamily="18" charset="0"/>
                <a:ea typeface="Calibri"/>
              </a:rPr>
              <a:t>, содержавшихся в обращениях, поступивших в Правительство Камчатского </a:t>
            </a:r>
            <a:r>
              <a:rPr lang="ru-RU" sz="1600" b="1" strike="noStrike" spc="-1" dirty="0" smtClean="0">
                <a:solidFill>
                  <a:srgbClr val="000000"/>
                </a:solidFill>
                <a:latin typeface="Sylfaen" panose="010A0502050306030303" pitchFamily="18" charset="0"/>
                <a:ea typeface="Calibri"/>
              </a:rPr>
              <a:t>края во 2 квартале 2021-2023 годов</a:t>
            </a:r>
            <a:endParaRPr lang="ru-RU" sz="1600" b="0" strike="noStrike" spc="-1" dirty="0">
              <a:latin typeface="Sylfaen" panose="010A0502050306030303" pitchFamily="18" charset="0"/>
            </a:endParaRPr>
          </a:p>
          <a:p>
            <a:pPr algn="ctr">
              <a:lnSpc>
                <a:spcPct val="100000"/>
              </a:lnSpc>
              <a:buNone/>
            </a:pPr>
            <a:endParaRPr lang="ru-RU" sz="1400" b="0" strike="noStrike" spc="-1" dirty="0">
              <a:latin typeface="XO Oriel"/>
            </a:endParaRPr>
          </a:p>
          <a:p>
            <a:pPr algn="ctr">
              <a:lnSpc>
                <a:spcPct val="100000"/>
              </a:lnSpc>
              <a:buNone/>
            </a:pPr>
            <a:endParaRPr lang="ru-RU" sz="1400" b="0" strike="noStrike" spc="-1" dirty="0">
              <a:latin typeface="XO Oriel"/>
            </a:endParaRPr>
          </a:p>
        </p:txBody>
      </p:sp>
      <p:graphicFrame>
        <p:nvGraphicFramePr>
          <p:cNvPr id="156" name="Таблица 4"/>
          <p:cNvGraphicFramePr/>
          <p:nvPr>
            <p:extLst>
              <p:ext uri="{D42A27DB-BD31-4B8C-83A1-F6EECF244321}">
                <p14:modId xmlns:p14="http://schemas.microsoft.com/office/powerpoint/2010/main" val="1494319916"/>
              </p:ext>
            </p:extLst>
          </p:nvPr>
        </p:nvGraphicFramePr>
        <p:xfrm>
          <a:off x="82800" y="1046160"/>
          <a:ext cx="8990280" cy="4911120"/>
        </p:xfrm>
        <a:graphic>
          <a:graphicData uri="http://schemas.openxmlformats.org/drawingml/2006/table">
            <a:tbl>
              <a:tblPr/>
              <a:tblGrid>
                <a:gridCol w="1266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1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64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64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9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6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91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4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Условные обозначения</a:t>
                      </a:r>
                      <a:endParaRPr lang="ru-RU" sz="1400" b="0" strike="noStrike" spc="-1" dirty="0">
                        <a:latin typeface="XO Orie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latin typeface="Times New Roman"/>
                        </a:rPr>
                        <a:t>количество вопросов</a:t>
                      </a:r>
                      <a:endParaRPr lang="ru-RU" sz="1400" b="0" strike="noStrike" spc="-1">
                        <a:latin typeface="XO Orie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latin typeface="Times New Roman"/>
                        </a:rPr>
                        <a:t>Всего вопросов, содержащихся в обращениях</a:t>
                      </a:r>
                      <a:endParaRPr lang="ru-RU" sz="1400" b="0" strike="noStrike" spc="-1">
                        <a:latin typeface="XO Orie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6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3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Тематический раздел</a:t>
                      </a:r>
                      <a:endParaRPr lang="ru-RU" sz="1300" b="0" strike="noStrike" spc="-1">
                        <a:latin typeface="XO Orie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0D8E7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300" b="1" strike="noStrike" spc="-1">
                          <a:solidFill>
                            <a:srgbClr val="FFFFFF"/>
                          </a:solidFill>
                          <a:latin typeface="Times New Roman"/>
                        </a:rPr>
                        <a:t>1.Государство, общество, политика</a:t>
                      </a:r>
                      <a:endParaRPr lang="ru-RU" sz="1300" b="0" strike="noStrike" spc="-1">
                        <a:latin typeface="XO Orie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66CC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300" b="1" strike="noStrike" spc="-1">
                          <a:solidFill>
                            <a:srgbClr val="FFFFFF"/>
                          </a:solidFill>
                          <a:latin typeface="Times New Roman"/>
                        </a:rPr>
                        <a:t>2. Социальная сфера</a:t>
                      </a:r>
                      <a:endParaRPr lang="ru-RU" sz="1300" b="0" strike="noStrike" spc="-1">
                        <a:latin typeface="XO Orie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300" b="1" strike="noStrike" spc="-1">
                          <a:solidFill>
                            <a:srgbClr val="FFFFFF"/>
                          </a:solidFill>
                          <a:latin typeface="Times New Roman"/>
                        </a:rPr>
                        <a:t>3. Экономика</a:t>
                      </a:r>
                      <a:endParaRPr lang="ru-RU" sz="1300" b="0" strike="noStrike" spc="-1">
                        <a:latin typeface="XO Orie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99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300" b="1" strike="noStrike" spc="-1">
                          <a:solidFill>
                            <a:srgbClr val="FFFFFF"/>
                          </a:solidFill>
                          <a:latin typeface="Times New Roman"/>
                        </a:rPr>
                        <a:t>4.Оборона, безопасность, законность</a:t>
                      </a:r>
                      <a:endParaRPr lang="ru-RU" sz="1300" b="0" strike="noStrike" spc="-1">
                        <a:latin typeface="XO Orie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90099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3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5. Жилищно-коммунальная сфера</a:t>
                      </a:r>
                      <a:endParaRPr lang="ru-RU" sz="1300" b="0" strike="noStrike" spc="-1">
                        <a:latin typeface="XO Orie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1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3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Период</a:t>
                      </a:r>
                      <a:endParaRPr lang="ru-RU" sz="1300" b="0" strike="noStrike" spc="-1">
                        <a:latin typeface="XO Orie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2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r>
                        <a:rPr lang="ru-RU" sz="1200" b="1" strike="noStrike" spc="-1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квартал 2</a:t>
                      </a:r>
                      <a:r>
                        <a:rPr lang="ru-RU" sz="12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021 года</a:t>
                      </a:r>
                      <a:endParaRPr lang="ru-RU" sz="1200" b="0" strike="noStrike" spc="-1" dirty="0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 smtClean="0">
                          <a:latin typeface="XO Oriel"/>
                        </a:rPr>
                        <a:t>198</a:t>
                      </a:r>
                      <a:endParaRPr lang="ru-RU" sz="1200" b="0" strike="noStrike" spc="-1" dirty="0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200" b="0" strike="noStrike" spc="-1" dirty="0" smtClean="0">
                          <a:latin typeface="XO Oriel"/>
                        </a:rPr>
                        <a:t>383</a:t>
                      </a:r>
                      <a:endParaRPr lang="ru-RU" sz="1200" b="0" strike="noStrike" spc="-1" dirty="0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200" b="0" strike="noStrike" spc="-1" dirty="0" smtClean="0">
                          <a:latin typeface="XO Oriel"/>
                        </a:rPr>
                        <a:t>434</a:t>
                      </a:r>
                      <a:endParaRPr lang="ru-RU" sz="1200" b="0" strike="noStrike" spc="-1" dirty="0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 smtClean="0">
                          <a:latin typeface="XO Oriel"/>
                        </a:rPr>
                        <a:t>45</a:t>
                      </a:r>
                      <a:endParaRPr lang="ru-RU" sz="1200" b="0" strike="noStrike" spc="-1" dirty="0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 smtClean="0">
                          <a:latin typeface="XO Oriel"/>
                        </a:rPr>
                        <a:t>256</a:t>
                      </a:r>
                      <a:endParaRPr lang="ru-RU" sz="1200" b="0" strike="noStrike" spc="-1" dirty="0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200" b="0" strike="noStrike" spc="-1" dirty="0" smtClean="0">
                          <a:latin typeface="XO Oriel"/>
                        </a:rPr>
                        <a:t>1316</a:t>
                      </a:r>
                      <a:endParaRPr lang="ru-RU" sz="1200" b="0" strike="noStrike" spc="-1" dirty="0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58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2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квартал 2022 года</a:t>
                      </a:r>
                      <a:endParaRPr lang="ru-RU" sz="1200" b="0" strike="noStrike" spc="-1" dirty="0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 smtClean="0">
                          <a:latin typeface="XO Oriel"/>
                        </a:rPr>
                        <a:t>228</a:t>
                      </a:r>
                      <a:endParaRPr lang="ru-RU" sz="1200" b="0" strike="noStrike" spc="-1" dirty="0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 smtClean="0">
                          <a:latin typeface="XO Oriel"/>
                        </a:rPr>
                        <a:t>541</a:t>
                      </a:r>
                      <a:endParaRPr lang="ru-RU" sz="1200" b="0" strike="noStrike" spc="-1" dirty="0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200" b="0" strike="noStrike" spc="-1" dirty="0" smtClean="0">
                          <a:latin typeface="XO Oriel"/>
                        </a:rPr>
                        <a:t>541</a:t>
                      </a:r>
                      <a:endParaRPr lang="ru-RU" sz="1200" b="0" strike="noStrike" spc="-1" dirty="0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200" b="0" strike="noStrike" spc="-1" dirty="0" smtClean="0">
                          <a:latin typeface="XO Oriel"/>
                        </a:rPr>
                        <a:t>132</a:t>
                      </a:r>
                      <a:endParaRPr lang="ru-RU" sz="1200" b="0" strike="noStrike" spc="-1" dirty="0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200" b="0" strike="noStrike" spc="-1" dirty="0" smtClean="0">
                          <a:latin typeface="XO Oriel"/>
                        </a:rPr>
                        <a:t>277</a:t>
                      </a:r>
                      <a:endParaRPr lang="ru-RU" sz="1200" b="0" strike="noStrike" spc="-1" dirty="0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200" b="0" strike="noStrike" spc="-1" dirty="0" smtClean="0">
                          <a:latin typeface="XO Oriel"/>
                        </a:rPr>
                        <a:t>1719</a:t>
                      </a:r>
                      <a:endParaRPr lang="ru-RU" sz="1200" b="0" strike="noStrike" spc="-1" dirty="0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58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200" b="1" strike="noStrike" spc="-1" dirty="0" smtClean="0">
                          <a:latin typeface="Times New Roman"/>
                        </a:rPr>
                        <a:t>2 квартал 2023 года</a:t>
                      </a:r>
                      <a:endParaRPr lang="ru-RU" sz="1200" b="0" strike="noStrike" spc="-1" dirty="0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200" b="0" strike="noStrike" spc="-1" dirty="0" smtClean="0">
                          <a:latin typeface="XO Oriel"/>
                        </a:rPr>
                        <a:t>236</a:t>
                      </a:r>
                      <a:endParaRPr lang="ru-RU" sz="1200" b="0" strike="noStrike" spc="-1" dirty="0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200" b="0" strike="noStrike" spc="-1" dirty="0" smtClean="0">
                          <a:latin typeface="XO Oriel"/>
                        </a:rPr>
                        <a:t>408</a:t>
                      </a:r>
                      <a:endParaRPr lang="ru-RU" sz="1200" b="0" strike="noStrike" spc="-1" dirty="0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200" b="0" strike="noStrike" spc="-1" dirty="0" smtClean="0">
                          <a:latin typeface="XO Oriel"/>
                        </a:rPr>
                        <a:t>519</a:t>
                      </a:r>
                      <a:endParaRPr lang="ru-RU" sz="1200" b="0" strike="noStrike" spc="-1" dirty="0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200" b="0" strike="noStrike" spc="-1" dirty="0" smtClean="0">
                          <a:latin typeface="XO Oriel"/>
                        </a:rPr>
                        <a:t>260</a:t>
                      </a:r>
                      <a:endParaRPr lang="ru-RU" sz="1200" b="0" strike="noStrike" spc="-1" dirty="0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200" b="0" strike="noStrike" spc="-1" dirty="0" smtClean="0">
                          <a:latin typeface="XO Oriel"/>
                        </a:rPr>
                        <a:t>304</a:t>
                      </a:r>
                      <a:endParaRPr lang="ru-RU" sz="1200" b="0" strike="noStrike" spc="-1" dirty="0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200" b="0" strike="noStrike" spc="-1" dirty="0" smtClean="0">
                          <a:latin typeface="XO Oriel"/>
                        </a:rPr>
                        <a:t>1727</a:t>
                      </a:r>
                      <a:endParaRPr lang="ru-RU" sz="1200" b="0" strike="noStrike" spc="-1" dirty="0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Rectangle 1"/>
          <p:cNvSpPr/>
          <p:nvPr/>
        </p:nvSpPr>
        <p:spPr>
          <a:xfrm>
            <a:off x="4539240" y="-15840"/>
            <a:ext cx="217800" cy="27180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200" b="1" strike="noStrike" spc="-1">
                <a:solidFill>
                  <a:srgbClr val="000000"/>
                </a:solidFill>
                <a:latin typeface="Sylfaen"/>
                <a:ea typeface="Calibri"/>
              </a:rPr>
              <a:t> </a:t>
            </a:r>
            <a:endParaRPr lang="ru-RU" sz="1200" b="0" strike="noStrike" spc="-1">
              <a:latin typeface="XO Oriel"/>
            </a:endParaRPr>
          </a:p>
        </p:txBody>
      </p:sp>
      <p:sp>
        <p:nvSpPr>
          <p:cNvPr id="158" name="Прямоугольник 2"/>
          <p:cNvSpPr/>
          <p:nvPr/>
        </p:nvSpPr>
        <p:spPr>
          <a:xfrm>
            <a:off x="76140" y="416004"/>
            <a:ext cx="9144000" cy="3371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600" b="1" strike="noStrike" spc="-1" dirty="0">
                <a:solidFill>
                  <a:srgbClr val="000000"/>
                </a:solidFill>
                <a:latin typeface="Sylfaen" panose="010A0502050306030303" pitchFamily="18" charset="0"/>
                <a:ea typeface="DejaVu Sans"/>
              </a:rPr>
              <a:t>Результаты рассмотрения обращений, </a:t>
            </a:r>
            <a:r>
              <a:rPr lang="ru-RU" sz="1600" b="1" strike="noStrike" spc="-1" dirty="0" smtClean="0">
                <a:solidFill>
                  <a:srgbClr val="000000"/>
                </a:solidFill>
                <a:latin typeface="Sylfaen" panose="010A0502050306030303" pitchFamily="18" charset="0"/>
                <a:ea typeface="DejaVu Sans"/>
              </a:rPr>
              <a:t>поступивших во 2 </a:t>
            </a:r>
            <a:r>
              <a:rPr lang="ru-RU" sz="1600" b="1" strike="noStrike" spc="-1" dirty="0">
                <a:solidFill>
                  <a:srgbClr val="000000"/>
                </a:solidFill>
                <a:latin typeface="Sylfaen" panose="010A0502050306030303" pitchFamily="18" charset="0"/>
                <a:ea typeface="DejaVu Sans"/>
              </a:rPr>
              <a:t>квартале 2023 года</a:t>
            </a:r>
            <a:endParaRPr lang="ru-RU" sz="1600" b="0" strike="noStrike" spc="-1" dirty="0">
              <a:latin typeface="Sylfaen" panose="010A0502050306030303" pitchFamily="18" charset="0"/>
            </a:endParaRPr>
          </a:p>
        </p:txBody>
      </p:sp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413583831"/>
              </p:ext>
            </p:extLst>
          </p:nvPr>
        </p:nvGraphicFramePr>
        <p:xfrm>
          <a:off x="0" y="1095468"/>
          <a:ext cx="9144000" cy="5762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 Box 410"/>
          <p:cNvSpPr/>
          <p:nvPr/>
        </p:nvSpPr>
        <p:spPr>
          <a:xfrm>
            <a:off x="7020000" y="2924280"/>
            <a:ext cx="231840" cy="36360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" name="Прямоугольник 7"/>
          <p:cNvSpPr/>
          <p:nvPr/>
        </p:nvSpPr>
        <p:spPr>
          <a:xfrm>
            <a:off x="457199" y="137694"/>
            <a:ext cx="83890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Sylfaen" panose="010A0502050306030303" pitchFamily="18" charset="0"/>
              </a:rPr>
              <a:t>Количество проведенных приемов Губернатором Камчатского края, Председателем Правительства Камчатского края, Руководителем Администрации Губернатора Камчатского края, Заместителями Председателя Правительства Камчатского </a:t>
            </a:r>
            <a:r>
              <a:rPr lang="ru-RU" sz="1600" b="1" dirty="0" smtClean="0">
                <a:latin typeface="Sylfaen" panose="010A0502050306030303" pitchFamily="18" charset="0"/>
              </a:rPr>
              <a:t>края во 2 квартале 2023 года</a:t>
            </a:r>
            <a:endParaRPr lang="ru-RU" sz="1600" b="1" dirty="0">
              <a:latin typeface="Sylfaen" panose="010A0502050306030303" pitchFamily="18" charset="0"/>
            </a:endParaRPr>
          </a:p>
        </p:txBody>
      </p:sp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3081856160"/>
              </p:ext>
            </p:extLst>
          </p:nvPr>
        </p:nvGraphicFramePr>
        <p:xfrm>
          <a:off x="723013" y="1056758"/>
          <a:ext cx="785746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22103</TotalTime>
  <Words>433</Words>
  <Application>Microsoft Office PowerPoint</Application>
  <PresentationFormat>Экран (4:3)</PresentationFormat>
  <Paragraphs>145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7</vt:i4>
      </vt:variant>
    </vt:vector>
  </HeadingPairs>
  <TitlesOfParts>
    <vt:vector size="19" baseType="lpstr">
      <vt:lpstr>Arial</vt:lpstr>
      <vt:lpstr>Calibri</vt:lpstr>
      <vt:lpstr>DejaVu Sans</vt:lpstr>
      <vt:lpstr>Sylfaen</vt:lpstr>
      <vt:lpstr>Symbol</vt:lpstr>
      <vt:lpstr>Times New Roman</vt:lpstr>
      <vt:lpstr>Verdana</vt:lpstr>
      <vt:lpstr>Wingdings</vt:lpstr>
      <vt:lpstr>XO Oriel</vt:lpstr>
      <vt:lpstr>Office Theme</vt:lpstr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Основные тематики обращений, представлявший для заявителей  наибольший интерес во 2 квартале 2023 года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/>
  <dc:creator>Еремин Александр Геннадьевич</dc:creator>
  <dc:description/>
  <cp:lastModifiedBy>Бурова Ольга Евгеньевна</cp:lastModifiedBy>
  <cp:revision>4258</cp:revision>
  <cp:lastPrinted>2022-04-26T01:30:04Z</cp:lastPrinted>
  <dcterms:created xsi:type="dcterms:W3CDTF">2015-06-29T07:39:57Z</dcterms:created>
  <dcterms:modified xsi:type="dcterms:W3CDTF">2023-08-17T03:41:02Z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Экран (4:3)</vt:lpwstr>
  </property>
  <property fmtid="{D5CDD505-2E9C-101B-9397-08002B2CF9AE}" pid="4" name="Slides">
    <vt:i4>7</vt:i4>
  </property>
</Properties>
</file>