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65" r:id="rId3"/>
    <p:sldId id="263" r:id="rId4"/>
    <p:sldId id="264" r:id="rId5"/>
    <p:sldId id="266" r:id="rId6"/>
    <p:sldId id="260" r:id="rId7"/>
    <p:sldId id="261" r:id="rId8"/>
    <p:sldId id="262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8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8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mmm\-yy</c:formatCode>
                <c:ptCount val="3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393</c:v>
                </c:pt>
                <c:pt idx="1">
                  <c:v>514</c:v>
                </c:pt>
                <c:pt idx="2">
                  <c:v>466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CC-4A17-A616-991DE6B175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01156832"/>
        <c:axId val="-901156288"/>
        <c:axId val="0"/>
      </c:bar3DChart>
      <c:dateAx>
        <c:axId val="-90115683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1156288"/>
        <c:crosses val="autoZero"/>
        <c:auto val="1"/>
        <c:lblOffset val="100"/>
        <c:baseTimeUnit val="months"/>
      </c:dateAx>
      <c:valAx>
        <c:axId val="-9011562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90115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accent1">
                        <a:lumMod val="45000"/>
                        <a:lumOff val="55000"/>
                      </a:schemeClr>
                    </a:gs>
                    <a:gs pos="4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fld id="{D644C26A-413A-41FB-83FA-AE77216D6C14}" type="VALUE">
                      <a:rPr lang="en-US" b="0"/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Лист1!$A$3:$A$5</c:f>
              <c:strCache>
                <c:ptCount val="3"/>
                <c:pt idx="0">
                  <c:v>В устной форме </c:v>
                </c:pt>
                <c:pt idx="1">
                  <c:v>В письменном виде </c:v>
                </c:pt>
                <c:pt idx="2">
                  <c:v>В электронном виде 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255</c:v>
                </c:pt>
                <c:pt idx="1">
                  <c:v>256</c:v>
                </c:pt>
                <c:pt idx="2">
                  <c:v>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C9-4AA3-A00A-4F5191D297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901155744"/>
        <c:axId val="-901155200"/>
      </c:barChart>
      <c:catAx>
        <c:axId val="-90115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1155200"/>
        <c:crosses val="autoZero"/>
        <c:auto val="1"/>
        <c:lblAlgn val="ctr"/>
        <c:lblOffset val="100"/>
        <c:noMultiLvlLbl val="0"/>
      </c:catAx>
      <c:valAx>
        <c:axId val="-90115520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9011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3F-40A2-B346-637A50AB17B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3F-40A2-B346-637A50AB17B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3F-40A2-B346-637A50AB17B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3F-40A2-B346-637A50AB17BC}"/>
              </c:ext>
            </c:extLst>
          </c:dPt>
          <c:dLbls>
            <c:dLbl>
              <c:idx val="0"/>
              <c:layout>
                <c:manualLayout>
                  <c:x val="-0.2361111111111111"/>
                  <c:y val="2.8708912802377983E-2"/>
                </c:manualLayout>
              </c:layout>
              <c:tx>
                <c:rich>
                  <a:bodyPr/>
                  <a:lstStyle/>
                  <a:p>
                    <a:fld id="{949E230B-AAF6-4D77-A3DC-8F9B0F155539}" type="CATEGORYNAME">
                      <a:rPr lang="ru-RU" sz="1200"/>
                      <a:pPr/>
                      <a:t>[ИМЯ КАТЕГОРИИ]</a:t>
                    </a:fld>
                    <a:r>
                      <a:rPr lang="ru-RU" sz="1200"/>
                      <a:t> - </a:t>
                    </a:r>
                    <a:fld id="{8EB4AE0A-20C2-4C5F-BABE-8B0441321159}" type="VALUE">
                      <a:rPr lang="ru-RU" sz="1200"/>
                      <a:pPr/>
                      <a:t>[ЗНАЧЕНИЕ]</a:t>
                    </a:fld>
                    <a:r>
                      <a:rPr lang="ru-RU" sz="1200"/>
                      <a:t> </a:t>
                    </a:r>
                    <a:fld id="{550F1CBF-AB9C-45DF-9BC6-1C2972286F33}" type="PERCENTAGE">
                      <a:rPr lang="ru-RU" sz="1200"/>
                      <a:pPr/>
                      <a:t>[ПРОЦЕНТ]</a:t>
                    </a:fld>
                    <a:endParaRPr lang="ru-RU" sz="120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63F-40A2-B346-637A50AB17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7.4305555555555583E-2"/>
                  <c:y val="4.5710817000377086E-3"/>
                </c:manualLayout>
              </c:layout>
              <c:tx>
                <c:rich>
                  <a:bodyPr/>
                  <a:lstStyle/>
                  <a:p>
                    <a:fld id="{2928F242-08B9-499A-A982-CA278057B2D7}" type="CATEGORYNAME">
                      <a:rPr lang="ru-RU" sz="1200"/>
                      <a:pPr/>
                      <a:t>[ИМЯ КАТЕГОРИИ]</a:t>
                    </a:fld>
                    <a:r>
                      <a:rPr lang="ru-RU" sz="1200" dirty="0"/>
                      <a:t> – </a:t>
                    </a:r>
                    <a:fld id="{50FFA667-815F-4C9B-BAD8-86A6732667A1}" type="VALUE">
                      <a:rPr lang="ru-RU" sz="1200"/>
                      <a:pPr/>
                      <a:t>[ЗНАЧЕНИЕ]</a:t>
                    </a:fld>
                    <a:endParaRPr lang="ru-RU" sz="1200" dirty="0"/>
                  </a:p>
                  <a:p>
                    <a:fld id="{E68AC526-0BA6-4838-AC14-4D1E3D53E33C}" type="PERCENTAGE">
                      <a:rPr lang="ru-RU" sz="12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6.3888888888888884E-2"/>
                  <c:y val="-2.8802200062419316E-2"/>
                </c:manualLayout>
              </c:layout>
              <c:tx>
                <c:rich>
                  <a:bodyPr/>
                  <a:lstStyle/>
                  <a:p>
                    <a:fld id="{61E96321-87E0-4B84-99DB-904CA1C700D1}" type="CATEGORYNAME">
                      <a:rPr lang="ru-RU" sz="1200"/>
                      <a:pPr/>
                      <a:t>[ИМЯ КАТЕГОРИИ]</a:t>
                    </a:fld>
                    <a:r>
                      <a:rPr lang="ru-RU" sz="1200"/>
                      <a:t> - </a:t>
                    </a:r>
                    <a:fld id="{1037AD3B-1B88-45A9-B4EF-DAC2C98CB150}" type="VALUE">
                      <a:rPr lang="ru-RU" sz="1200"/>
                      <a:pPr/>
                      <a:t>[ЗНАЧЕНИЕ]</a:t>
                    </a:fld>
                    <a:endParaRPr lang="ru-RU" sz="1200"/>
                  </a:p>
                  <a:p>
                    <a:fld id="{542EF7CB-613E-4B4D-8BCF-C72B6815E908}" type="PERCENTAGE">
                      <a:rPr lang="ru-RU" sz="12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63F-40A2-B346-637A50AB17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3333333333333333E-2"/>
                  <c:y val="-1.9939984658597983E-2"/>
                </c:manualLayout>
              </c:layout>
              <c:tx>
                <c:rich>
                  <a:bodyPr/>
                  <a:lstStyle/>
                  <a:p>
                    <a:fld id="{B16FD4E7-2119-4AF8-93DC-84A875AEB361}" type="CATEGORYNAME">
                      <a:rPr lang="ru-RU" sz="1200"/>
                      <a:pPr/>
                      <a:t>[ИМЯ КАТЕГОРИИ]</a:t>
                    </a:fld>
                    <a:r>
                      <a:rPr lang="ru-RU" sz="1200"/>
                      <a:t> – </a:t>
                    </a:r>
                    <a:fld id="{558FB256-2297-4358-8D64-B58900084915}" type="VALUE">
                      <a:rPr lang="ru-RU" sz="1200"/>
                      <a:pPr/>
                      <a:t>[ЗНАЧЕНИЕ]</a:t>
                    </a:fld>
                    <a:endParaRPr lang="ru-RU" sz="1200"/>
                  </a:p>
                  <a:p>
                    <a:fld id="{4A52318D-FDFC-4B1B-8909-77F9919A48CB}" type="PERCENTAGE">
                      <a:rPr lang="ru-RU" sz="12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63F-40A2-B346-637A50AB17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Даны письменные разъяснения</c:v>
                </c:pt>
                <c:pt idx="1">
                  <c:v>Приняты меры, в т.ч. решено</c:v>
                </c:pt>
                <c:pt idx="2">
                  <c:v>Отказано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863</c:v>
                </c:pt>
                <c:pt idx="1">
                  <c:v>80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63F-40A2-B346-637A50AB17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Личные и онлайн приёмы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5558564727023713E-2"/>
                  <c:y val="-5.1162790697674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C91-45FC-B631-5B3406B2DC8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2325967933657954E-2"/>
                  <c:y val="-5.5813953488372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C91-45FC-B631-5B3406B2DC8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117</c:v>
                </c:pt>
                <c:pt idx="1">
                  <c:v>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C91-45FC-B631-5B3406B2DC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Выездные приёмы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709669536975053E-2"/>
                  <c:y val="-5.3488372093023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C91-45FC-B631-5B3406B2DC8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9093371140292156E-2"/>
                  <c:y val="-5.1162790697674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C91-45FC-B631-5B3406B2DC8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56</c:v>
                </c:pt>
                <c:pt idx="1">
                  <c:v>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91-45FC-B631-5B3406B2DC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01154112"/>
        <c:axId val="-901153568"/>
        <c:axId val="0"/>
      </c:bar3DChart>
      <c:catAx>
        <c:axId val="-90115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1153568"/>
        <c:crosses val="autoZero"/>
        <c:auto val="1"/>
        <c:lblAlgn val="ctr"/>
        <c:lblOffset val="100"/>
        <c:noMultiLvlLbl val="0"/>
      </c:catAx>
      <c:valAx>
        <c:axId val="-90115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115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0.21435</cdr:x>
      <cdr:y>0.21074</cdr:y>
    </cdr:from>
    <cdr:to>
      <cdr:x>0.74926</cdr:x>
      <cdr:y>0.25359</cdr:y>
    </cdr:to>
    <cdr:sp macro="" textlink="">
      <cdr:nvSpPr>
        <cdr:cNvPr id="3" name="object 61"/>
        <cdr:cNvSpPr txBox="1"/>
      </cdr:nvSpPr>
      <cdr:spPr>
        <a:xfrm xmlns:a="http://schemas.openxmlformats.org/drawingml/2006/main">
          <a:off x="1855306" y="1125665"/>
          <a:ext cx="4629757" cy="228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3335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 algn="l">
            <a:spcBef>
              <a:spcPts val="105"/>
            </a:spcBef>
          </a:pPr>
          <a:r>
            <a:rPr lang="ru-RU" sz="1400" dirty="0" smtClean="0">
              <a:solidFill>
                <a:schemeClr val="bg1"/>
              </a:solidFill>
              <a:latin typeface="Calibri"/>
              <a:cs typeface="Calibri"/>
            </a:rPr>
            <a:t>В </a:t>
          </a:r>
          <a:r>
            <a:rPr lang="ru-RU" sz="1400" dirty="0" err="1" smtClean="0">
              <a:solidFill>
                <a:schemeClr val="bg1"/>
              </a:solidFill>
              <a:latin typeface="Calibri"/>
              <a:cs typeface="Calibri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Calibri"/>
              <a:cs typeface="Calibri"/>
            </a:rPr>
            <a:t>. обращений из Администрации Президента - 271</a:t>
          </a:r>
          <a:endParaRPr sz="1400" dirty="0">
            <a:solidFill>
              <a:schemeClr val="bg1"/>
            </a:solidFill>
            <a:latin typeface="Calibri"/>
            <a:cs typeface="Calibri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0.44888</cdr:x>
      <cdr:y>0</cdr:y>
    </cdr:from>
    <cdr:to>
      <cdr:x>0.48157</cdr:x>
      <cdr:y>0.06289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104528" y="0"/>
          <a:ext cx="298918" cy="36240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0.10624</cdr:x>
      <cdr:y>0</cdr:y>
    </cdr:from>
    <cdr:to>
      <cdr:x>0.14022</cdr:x>
      <cdr:y>0.05982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971504" y="0"/>
          <a:ext cx="310713" cy="344715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0.35414</cdr:x>
      <cdr:y>0.88025</cdr:y>
    </cdr:from>
    <cdr:to>
      <cdr:x>0.38587</cdr:x>
      <cdr:y>0.94007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238256" y="5072470"/>
          <a:ext cx="290139" cy="34471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F78DAF1A-D4BF-4534-9550-F4D288E23B25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890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ln w="0">
            <a:noFill/>
          </a:ln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79320" y="4714200"/>
            <a:ext cx="5435640" cy="4464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sldNum" idx="13"/>
          </p:nvPr>
        </p:nvSpPr>
        <p:spPr>
          <a:xfrm>
            <a:off x="3849840" y="9428400"/>
            <a:ext cx="2943000" cy="49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4224B7-5447-4622-89E8-E5D4B8EE166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5700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C878B84-FB6D-430B-84E5-CDC75316CE2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9EFD5EE-8F81-4A57-A1B5-97C1AD7D86E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E3B6B0D-FE74-44A2-B299-4F873213B7B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983783-DBAE-41A4-89EE-3C9F0679A41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3F2BA4E-98B0-46D3-825F-64C9E392652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D956A1-A54B-4885-8E3C-733B4AF2EF3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DEF5EB8-24BF-4511-BEA2-538EBA036E9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0AE4BFC-565F-4D2B-B6FE-DA75B979DC3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A27832D-FB95-49BD-BEEE-35A0547C2AC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C08C497-26BB-4EC6-B108-033DC376C0E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B8673B3-A603-457E-80C8-CD857EE303F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A8FC291-59E1-4236-80BF-CFC87D162DD5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0F995C2-3BFA-441A-B8A2-BF46EEE5B34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152E477-44BF-4DA5-AB41-415CECCD73A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563BF81-565A-49E7-A7D9-00152BBC172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DFC20D-476B-4940-869D-C0E5CF39FEC7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3F4CED-815B-459E-AD3E-F12E1ED70DE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77D0D6A-FEC6-4601-A959-ABC8229B5FA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76DFA7E-E170-42EB-B669-FA07796BD8B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A8B16EC-EB42-4D24-8ED2-453607FEA7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E092A9-D693-4B2B-9D26-764D70C4A1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B1AABE7-932A-45B6-B37C-0F154C011DD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457E9B-1DE8-4760-8F5D-D3B3ED9FAF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E1FDA1-CBBF-453A-A080-CF6E153ABDB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22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9DE9926-CAD9-43B2-9193-6330637DCBB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22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EE76D81-1142-4ACB-8455-F72A06CBF697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Box 2"/>
          <p:cNvSpPr/>
          <p:nvPr/>
        </p:nvSpPr>
        <p:spPr>
          <a:xfrm>
            <a:off x="5571249" y="1810314"/>
            <a:ext cx="3400736" cy="3322533"/>
          </a:xfrm>
          <a:prstGeom prst="rect">
            <a:avLst/>
          </a:prstGeom>
          <a:noFill/>
          <a:ln w="0">
            <a:solidFill>
              <a:srgbClr val="1F497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400" spc="-1" dirty="0">
                <a:solidFill>
                  <a:srgbClr val="000000"/>
                </a:solidFill>
              </a:rPr>
              <a:t>Петропавловск-Камчатский городской округ - 450 </a:t>
            </a:r>
          </a:p>
          <a:p>
            <a:r>
              <a:rPr lang="ru-RU" sz="1400" spc="-1" dirty="0" err="1">
                <a:solidFill>
                  <a:srgbClr val="000000"/>
                </a:solidFill>
              </a:rPr>
              <a:t>Елизовский</a:t>
            </a:r>
            <a:r>
              <a:rPr lang="ru-RU" sz="1400" spc="-1" dirty="0">
                <a:solidFill>
                  <a:srgbClr val="000000"/>
                </a:solidFill>
              </a:rPr>
              <a:t> - 191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Вилючинский</a:t>
            </a:r>
            <a:r>
              <a:rPr lang="ru-RU" sz="1400" spc="-1" dirty="0">
                <a:solidFill>
                  <a:srgbClr val="000000"/>
                </a:solidFill>
              </a:rPr>
              <a:t> городской округ - 40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Усть</a:t>
            </a:r>
            <a:r>
              <a:rPr lang="ru-RU" sz="1400" spc="-1" dirty="0">
                <a:solidFill>
                  <a:srgbClr val="000000"/>
                </a:solidFill>
              </a:rPr>
              <a:t>-Камчатский - 32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Быстринский</a:t>
            </a:r>
            <a:r>
              <a:rPr lang="ru-RU" sz="1400" spc="-1" dirty="0">
                <a:solidFill>
                  <a:srgbClr val="000000"/>
                </a:solidFill>
              </a:rPr>
              <a:t> - 22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Усть</a:t>
            </a:r>
            <a:r>
              <a:rPr lang="ru-RU" sz="1400" spc="-1" dirty="0">
                <a:solidFill>
                  <a:srgbClr val="000000"/>
                </a:solidFill>
              </a:rPr>
              <a:t>-Большерецкий - 20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Мильковский</a:t>
            </a:r>
            <a:r>
              <a:rPr lang="ru-RU" sz="1400" spc="-1" dirty="0">
                <a:solidFill>
                  <a:srgbClr val="000000"/>
                </a:solidFill>
              </a:rPr>
              <a:t> - 15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 smtClean="0">
                <a:solidFill>
                  <a:srgbClr val="000000"/>
                </a:solidFill>
              </a:rPr>
              <a:t>Тигильский</a:t>
            </a:r>
            <a:r>
              <a:rPr lang="ru-RU" sz="1400" spc="-1" dirty="0" smtClean="0">
                <a:solidFill>
                  <a:srgbClr val="000000"/>
                </a:solidFill>
              </a:rPr>
              <a:t> - 12</a:t>
            </a:r>
          </a:p>
          <a:p>
            <a:r>
              <a:rPr lang="ru-RU" sz="1400" spc="-1" dirty="0">
                <a:solidFill>
                  <a:srgbClr val="000000"/>
                </a:solidFill>
              </a:rPr>
              <a:t>Алеутский - 10</a:t>
            </a:r>
            <a:endParaRPr lang="ru-RU" sz="1400" spc="-1" dirty="0">
              <a:latin typeface="XO Oriel"/>
            </a:endParaRPr>
          </a:p>
          <a:p>
            <a:r>
              <a:rPr lang="ru-RU" sz="1400" spc="-1" dirty="0" err="1">
                <a:solidFill>
                  <a:srgbClr val="000000"/>
                </a:solidFill>
              </a:rPr>
              <a:t>Олюторский</a:t>
            </a:r>
            <a:r>
              <a:rPr lang="ru-RU" sz="1400" spc="-1" dirty="0">
                <a:solidFill>
                  <a:srgbClr val="000000"/>
                </a:solidFill>
              </a:rPr>
              <a:t> - 10</a:t>
            </a:r>
            <a:endParaRPr lang="ru-RU" sz="1400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Пенжинский </a:t>
            </a:r>
            <a:r>
              <a:rPr lang="ru-RU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 </a:t>
            </a:r>
            <a:r>
              <a:rPr lang="ru-RU" sz="1400" spc="-1" dirty="0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lang="ru-RU" sz="14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Карагинский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- 7</a:t>
            </a:r>
            <a:endParaRPr lang="ru-RU" sz="1400" b="0" strike="noStrike" spc="-1" dirty="0" smtClean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Соболевский - 7</a:t>
            </a:r>
            <a:endParaRPr lang="ru-RU" sz="1400" b="0" strike="noStrike" spc="-1" dirty="0" smtClean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Городской округ «посёлок Палана» - 0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29" name="TextBox 3"/>
          <p:cNvSpPr/>
          <p:nvPr/>
        </p:nvSpPr>
        <p:spPr>
          <a:xfrm>
            <a:off x="-357396" y="86746"/>
            <a:ext cx="1007208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Информационно-статистический обзор обращений граждан, поступивших </a:t>
            </a:r>
            <a:endParaRPr lang="ru-RU" sz="1600" b="0" strike="noStrike" spc="-1" dirty="0">
              <a:latin typeface="+mj-lt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pc="-1" dirty="0" smtClean="0">
                <a:solidFill>
                  <a:srgbClr val="000000"/>
                </a:solidFill>
                <a:latin typeface="+mj-lt"/>
                <a:ea typeface="DejaVu Sans"/>
              </a:rPr>
              <a:t>в 1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квартале 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2024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года в Правительство Камчатского края </a:t>
            </a:r>
            <a:endParaRPr lang="ru-RU" sz="1600" b="0" strike="noStrike" spc="-1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76" y="725724"/>
            <a:ext cx="4246030" cy="6045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26621" y="130904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81475" y="210978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743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03450" y="350059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75803" y="412837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36750" y="45537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093203" y="48899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88554" y="497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169161" y="522602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191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488554" y="5662281"/>
            <a:ext cx="50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06024" y="460962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315032" y="554382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450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029083" y="58616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478002" y="28466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6855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/>
          <p:nvPr/>
        </p:nvSpPr>
        <p:spPr>
          <a:xfrm>
            <a:off x="1116215" y="2566437"/>
            <a:ext cx="2347894" cy="657893"/>
          </a:xfrm>
          <a:custGeom>
            <a:avLst/>
            <a:gdLst/>
            <a:ahLst/>
            <a:cxnLst/>
            <a:rect l="l" t="t" r="r" b="b"/>
            <a:pathLst>
              <a:path w="3183890" h="523239">
                <a:moveTo>
                  <a:pt x="0" y="522732"/>
                </a:moveTo>
                <a:lnTo>
                  <a:pt x="3183636" y="522732"/>
                </a:lnTo>
                <a:lnTo>
                  <a:pt x="3183636" y="0"/>
                </a:lnTo>
                <a:lnTo>
                  <a:pt x="0" y="0"/>
                </a:lnTo>
                <a:lnTo>
                  <a:pt x="0" y="522732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60"/>
          <p:cNvSpPr/>
          <p:nvPr/>
        </p:nvSpPr>
        <p:spPr>
          <a:xfrm>
            <a:off x="3063073" y="4041861"/>
            <a:ext cx="2447119" cy="935008"/>
          </a:xfrm>
          <a:custGeom>
            <a:avLst/>
            <a:gdLst/>
            <a:ahLst/>
            <a:cxnLst/>
            <a:rect l="l" t="t" r="r" b="b"/>
            <a:pathLst>
              <a:path w="1408429" h="307975">
                <a:moveTo>
                  <a:pt x="0" y="307848"/>
                </a:moveTo>
                <a:lnTo>
                  <a:pt x="1408176" y="307848"/>
                </a:lnTo>
                <a:lnTo>
                  <a:pt x="140817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61"/>
          <p:cNvSpPr txBox="1"/>
          <p:nvPr/>
        </p:nvSpPr>
        <p:spPr>
          <a:xfrm>
            <a:off x="3180164" y="4163406"/>
            <a:ext cx="2230508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вопросов содержалось  в обращениях в 1 квартале 2024 года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63"/>
          <p:cNvSpPr/>
          <p:nvPr/>
        </p:nvSpPr>
        <p:spPr>
          <a:xfrm>
            <a:off x="1111515" y="1719322"/>
            <a:ext cx="2352594" cy="623571"/>
          </a:xfrm>
          <a:custGeom>
            <a:avLst/>
            <a:gdLst/>
            <a:ahLst/>
            <a:cxnLst/>
            <a:rect l="l" t="t" r="r" b="b"/>
            <a:pathLst>
              <a:path w="3183890" h="524510">
                <a:moveTo>
                  <a:pt x="0" y="524256"/>
                </a:moveTo>
                <a:lnTo>
                  <a:pt x="3183636" y="524256"/>
                </a:lnTo>
                <a:lnTo>
                  <a:pt x="3183636" y="0"/>
                </a:lnTo>
                <a:lnTo>
                  <a:pt x="0" y="0"/>
                </a:lnTo>
                <a:lnTo>
                  <a:pt x="0" y="524256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64"/>
          <p:cNvSpPr txBox="1"/>
          <p:nvPr/>
        </p:nvSpPr>
        <p:spPr>
          <a:xfrm>
            <a:off x="1188899" y="2635289"/>
            <a:ext cx="2197825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4360" marR="5080" indent="-582295" algn="ctr">
              <a:spcBef>
                <a:spcPts val="100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обращений поступило в </a:t>
            </a:r>
          </a:p>
          <a:p>
            <a:pPr marL="594360" marR="5080" indent="-582295" algn="ctr">
              <a:spcBef>
                <a:spcPts val="100"/>
              </a:spcBef>
            </a:pPr>
            <a:r>
              <a:rPr lang="ru-RU" sz="14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 квартале 2023 года 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7" name="object 66"/>
          <p:cNvSpPr/>
          <p:nvPr/>
        </p:nvSpPr>
        <p:spPr>
          <a:xfrm>
            <a:off x="3061968" y="5204542"/>
            <a:ext cx="2448224" cy="935008"/>
          </a:xfrm>
          <a:custGeom>
            <a:avLst/>
            <a:gdLst/>
            <a:ahLst/>
            <a:cxnLst/>
            <a:rect l="l" t="t" r="r" b="b"/>
            <a:pathLst>
              <a:path w="1408429" h="307975">
                <a:moveTo>
                  <a:pt x="0" y="307847"/>
                </a:moveTo>
                <a:lnTo>
                  <a:pt x="1408176" y="307847"/>
                </a:lnTo>
                <a:lnTo>
                  <a:pt x="1408176" y="0"/>
                </a:lnTo>
                <a:lnTo>
                  <a:pt x="0" y="0"/>
                </a:lnTo>
                <a:lnTo>
                  <a:pt x="0" y="307847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67"/>
          <p:cNvSpPr txBox="1"/>
          <p:nvPr/>
        </p:nvSpPr>
        <p:spPr>
          <a:xfrm>
            <a:off x="3212622" y="5342148"/>
            <a:ext cx="219805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lang="ru-RU" sz="1400" dirty="0">
                <a:solidFill>
                  <a:schemeClr val="bg1"/>
                </a:solidFill>
                <a:latin typeface="Calibri"/>
                <a:cs typeface="Calibri"/>
              </a:rPr>
              <a:t>вопросов </a:t>
            </a: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содержалось в обращениях в 1 квартале 2023 года</a:t>
            </a:r>
            <a:endParaRPr lang="ru-RU"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9" name="TextBox 3"/>
          <p:cNvSpPr/>
          <p:nvPr/>
        </p:nvSpPr>
        <p:spPr>
          <a:xfrm>
            <a:off x="-328821" y="243794"/>
            <a:ext cx="1007208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Статистический анализ обращений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граждан, поступивших </a:t>
            </a:r>
            <a:endParaRPr lang="ru-RU" sz="1600" b="0" strike="noStrike" spc="-1" dirty="0">
              <a:latin typeface="+mj-lt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pc="-1" dirty="0" smtClean="0">
                <a:solidFill>
                  <a:srgbClr val="000000"/>
                </a:solidFill>
                <a:latin typeface="+mj-lt"/>
                <a:ea typeface="DejaVu Sans"/>
              </a:rPr>
              <a:t>в 1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квартале 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2024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года в Правительство Камчатского края </a:t>
            </a:r>
            <a:endParaRPr lang="ru-RU" sz="1600" b="0" strike="noStrike" spc="-1" dirty="0">
              <a:latin typeface="+mj-lt"/>
            </a:endParaRPr>
          </a:p>
        </p:txBody>
      </p:sp>
      <p:sp>
        <p:nvSpPr>
          <p:cNvPr id="2" name="Стрелка вниз 1"/>
          <p:cNvSpPr/>
          <p:nvPr/>
        </p:nvSpPr>
        <p:spPr>
          <a:xfrm rot="10800000">
            <a:off x="3554325" y="1772635"/>
            <a:ext cx="222848" cy="12684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object 5"/>
          <p:cNvSpPr txBox="1"/>
          <p:nvPr/>
        </p:nvSpPr>
        <p:spPr>
          <a:xfrm>
            <a:off x="3801721" y="2190937"/>
            <a:ext cx="117998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 marR="5080" indent="-25400" algn="ctr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увеличилось в 1,22 раз </a:t>
            </a:r>
            <a:endParaRPr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3" name="object 62"/>
          <p:cNvSpPr txBox="1"/>
          <p:nvPr/>
        </p:nvSpPr>
        <p:spPr>
          <a:xfrm>
            <a:off x="366280" y="1644646"/>
            <a:ext cx="749935" cy="47256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163195" rIns="0" bIns="0" rtlCol="0">
            <a:spAutoFit/>
          </a:bodyPr>
          <a:lstStyle/>
          <a:p>
            <a:pPr marL="48895" marR="0" lvl="0" indent="0" algn="ctr" defTabSz="914400" eaLnBrk="1" fontAlgn="auto" latinLnBrk="0" hangingPunct="1">
              <a:lnSpc>
                <a:spcPct val="100000"/>
              </a:lnSpc>
              <a:spcBef>
                <a:spcPts val="12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1373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370980" y="2490238"/>
            <a:ext cx="749935" cy="47256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163195" rIns="0" bIns="0" rtlCol="0">
            <a:spAutoFit/>
          </a:bodyPr>
          <a:lstStyle/>
          <a:p>
            <a:pPr marL="48895" marR="0" lvl="0" indent="0" algn="ctr" defTabSz="914400" eaLnBrk="1" fontAlgn="auto" latinLnBrk="0" hangingPunct="1">
              <a:lnSpc>
                <a:spcPct val="100000"/>
              </a:lnSpc>
              <a:spcBef>
                <a:spcPts val="12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1127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59"/>
          <p:cNvSpPr txBox="1"/>
          <p:nvPr/>
        </p:nvSpPr>
        <p:spPr>
          <a:xfrm>
            <a:off x="2419947" y="3951944"/>
            <a:ext cx="649605" cy="379591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0" tIns="71120" rIns="0" bIns="0" rtlCol="0">
            <a:spAutoFit/>
          </a:bodyPr>
          <a:lstStyle/>
          <a:p>
            <a:pPr marL="130810" marR="0" lvl="0" indent="0" algn="ctr" defTabSz="914400" eaLnBrk="1" fontAlgn="auto" latinLnBrk="0" hangingPunct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1734</a:t>
            </a:r>
            <a:endParaRPr kumimoji="0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65"/>
          <p:cNvSpPr txBox="1"/>
          <p:nvPr/>
        </p:nvSpPr>
        <p:spPr>
          <a:xfrm>
            <a:off x="2412363" y="5059149"/>
            <a:ext cx="649605" cy="3802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130810" marR="0" lvl="0" indent="0" defTabSz="914400" eaLnBrk="1" fontAlgn="auto" latinLnBrk="0" hangingPunct="1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FFFF"/>
                </a:solidFill>
                <a:latin typeface="Calibri"/>
                <a:cs typeface="Calibri"/>
              </a:rPr>
              <a:t>1343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0800000">
            <a:off x="5600409" y="4403602"/>
            <a:ext cx="222848" cy="126844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object 5"/>
          <p:cNvSpPr txBox="1"/>
          <p:nvPr/>
        </p:nvSpPr>
        <p:spPr>
          <a:xfrm>
            <a:off x="5913473" y="4843884"/>
            <a:ext cx="1114319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увеличилось</a:t>
            </a:r>
          </a:p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 1,29 раз</a:t>
            </a:r>
            <a:endParaRPr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077646" y="1786446"/>
            <a:ext cx="2420329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463" marR="5080" indent="-652463" algn="ctr">
              <a:spcBef>
                <a:spcPts val="105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обращения поступило в </a:t>
            </a:r>
          </a:p>
          <a:p>
            <a:pPr marL="652463" marR="5080" indent="-652463" algn="ctr">
              <a:spcBef>
                <a:spcPts val="105"/>
              </a:spcBef>
            </a:pPr>
            <a:r>
              <a:rPr lang="ru-RU" sz="14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 квартале 2024 года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3945226342"/>
              </p:ext>
            </p:extLst>
          </p:nvPr>
        </p:nvGraphicFramePr>
        <p:xfrm>
          <a:off x="5180293" y="844991"/>
          <a:ext cx="3545535" cy="288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120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3300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2"/>
          <p:cNvSpPr/>
          <p:nvPr/>
        </p:nvSpPr>
        <p:spPr>
          <a:xfrm>
            <a:off x="893869" y="364874"/>
            <a:ext cx="760032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Источники поступления обращений граждан в Правительство Камчатского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края в 1 квартале 2024 года</a:t>
            </a:r>
            <a:endParaRPr lang="ru-RU" sz="1600" b="0" strike="noStrike" spc="-1" dirty="0">
              <a:latin typeface="+mj-lt"/>
            </a:endParaRPr>
          </a:p>
        </p:txBody>
      </p:sp>
      <p:sp>
        <p:nvSpPr>
          <p:cNvPr id="151" name="TextBox 1"/>
          <p:cNvSpPr/>
          <p:nvPr/>
        </p:nvSpPr>
        <p:spPr>
          <a:xfrm>
            <a:off x="6300360" y="692280"/>
            <a:ext cx="2516040" cy="1092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779997594"/>
              </p:ext>
            </p:extLst>
          </p:nvPr>
        </p:nvGraphicFramePr>
        <p:xfrm>
          <a:off x="99588" y="1204110"/>
          <a:ext cx="8967362" cy="485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98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3300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2"/>
          <p:cNvSpPr/>
          <p:nvPr/>
        </p:nvSpPr>
        <p:spPr>
          <a:xfrm>
            <a:off x="939137" y="108959"/>
            <a:ext cx="760032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pc="-1" dirty="0">
                <a:solidFill>
                  <a:srgbClr val="000000"/>
                </a:solidFill>
                <a:latin typeface="+mj-lt"/>
              </a:rPr>
              <a:t>Основные тематики обращений, </a:t>
            </a:r>
            <a:r>
              <a:rPr lang="ru-RU" sz="1600" b="1" spc="-1" dirty="0" smtClean="0">
                <a:solidFill>
                  <a:srgbClr val="000000"/>
                </a:solidFill>
                <a:latin typeface="+mj-lt"/>
              </a:rPr>
              <a:t>представлявшие </a:t>
            </a:r>
            <a:r>
              <a:rPr lang="ru-RU" sz="1600" b="1" spc="-1" dirty="0">
                <a:solidFill>
                  <a:srgbClr val="000000"/>
                </a:solidFill>
                <a:latin typeface="+mj-lt"/>
              </a:rPr>
              <a:t>для заявителей </a:t>
            </a:r>
            <a:br>
              <a:rPr lang="ru-RU" sz="1600" b="1" spc="-1" dirty="0">
                <a:solidFill>
                  <a:srgbClr val="000000"/>
                </a:solidFill>
                <a:latin typeface="+mj-lt"/>
              </a:rPr>
            </a:br>
            <a:r>
              <a:rPr lang="ru-RU" sz="1600" b="1" spc="-1" dirty="0">
                <a:solidFill>
                  <a:srgbClr val="000000"/>
                </a:solidFill>
                <a:latin typeface="+mj-lt"/>
              </a:rPr>
              <a:t>наибольший интерес в </a:t>
            </a:r>
            <a:r>
              <a:rPr lang="ru-RU" sz="1600" b="1" spc="-1" dirty="0" smtClean="0">
                <a:solidFill>
                  <a:srgbClr val="000000"/>
                </a:solidFill>
                <a:latin typeface="+mj-lt"/>
              </a:rPr>
              <a:t>1 </a:t>
            </a:r>
            <a:r>
              <a:rPr lang="ru-RU" sz="1600" b="1" spc="-1" dirty="0">
                <a:solidFill>
                  <a:srgbClr val="000000"/>
                </a:solidFill>
                <a:latin typeface="+mj-lt"/>
              </a:rPr>
              <a:t>квартале </a:t>
            </a:r>
            <a:r>
              <a:rPr lang="ru-RU" sz="1600" b="1" spc="-1" dirty="0" smtClean="0">
                <a:solidFill>
                  <a:srgbClr val="000000"/>
                </a:solidFill>
                <a:latin typeface="+mj-lt"/>
              </a:rPr>
              <a:t>2024 </a:t>
            </a:r>
            <a:r>
              <a:rPr lang="ru-RU" sz="1600" b="1" spc="-1" dirty="0">
                <a:solidFill>
                  <a:srgbClr val="000000"/>
                </a:solidFill>
                <a:latin typeface="+mj-lt"/>
              </a:rPr>
              <a:t>года</a:t>
            </a:r>
            <a:endParaRPr lang="ru-RU" sz="1600" b="0" strike="noStrike" spc="-1" dirty="0">
              <a:latin typeface="+mj-lt"/>
            </a:endParaRPr>
          </a:p>
        </p:txBody>
      </p:sp>
      <p:sp>
        <p:nvSpPr>
          <p:cNvPr id="151" name="TextBox 1"/>
          <p:cNvSpPr/>
          <p:nvPr/>
        </p:nvSpPr>
        <p:spPr>
          <a:xfrm>
            <a:off x="6300360" y="692280"/>
            <a:ext cx="2516040" cy="1092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24300"/>
              </p:ext>
            </p:extLst>
          </p:nvPr>
        </p:nvGraphicFramePr>
        <p:xfrm>
          <a:off x="409575" y="873255"/>
          <a:ext cx="8196557" cy="538264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38176"/>
                <a:gridCol w="2254462"/>
                <a:gridCol w="2103919"/>
              </a:tblGrid>
              <a:tr h="59240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Наименование вопроса</a:t>
                      </a:r>
                      <a:endParaRPr lang="ru-RU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Количество обращений</a:t>
                      </a:r>
                      <a:endParaRPr lang="ru-RU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В %</a:t>
                      </a:r>
                      <a:endParaRPr lang="ru-RU" sz="1400" b="0" dirty="0"/>
                    </a:p>
                  </a:txBody>
                  <a:tcPr anchor="ctr"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Мобилизация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21,3 %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Лечение</a:t>
                      </a:r>
                      <a:r>
                        <a:rPr lang="ru-RU" sz="1400" baseline="0" dirty="0" smtClean="0"/>
                        <a:t> оказание медицинской помощи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/>
                        <a:t>3,9 %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Лекарственное обеспечение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/>
                        <a:t>3,6 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Работа медицинских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2,5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Социальное</a:t>
                      </a:r>
                      <a:r>
                        <a:rPr lang="ru-RU" sz="1400" baseline="0" dirty="0" smtClean="0"/>
                        <a:t> обеспечение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2,1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Комплексное</a:t>
                      </a:r>
                      <a:r>
                        <a:rPr lang="ru-RU" sz="1400" baseline="0" dirty="0" smtClean="0"/>
                        <a:t> благоустройство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Внеочередное обеспечение жилыми помещениями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1,8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573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Улучшение жилищных условий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1,8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Выделение земельных участков для ИЖС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1,5 %</a:t>
                      </a:r>
                      <a:endParaRPr lang="ru-RU" sz="1400" dirty="0"/>
                    </a:p>
                  </a:txBody>
                  <a:tcPr/>
                </a:tc>
              </a:tr>
              <a:tr h="4768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Переселение из ветхого жилья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1,5 %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08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"/>
          <p:cNvSpPr/>
          <p:nvPr/>
        </p:nvSpPr>
        <p:spPr>
          <a:xfrm>
            <a:off x="-66600" y="-272188"/>
            <a:ext cx="9225720" cy="1445096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Calibri"/>
              </a:rPr>
              <a:t>Распределение по тематическим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Calibri"/>
              </a:rPr>
              <a:t>разделам вопросов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Calibri"/>
              </a:rPr>
              <a:t>, содержавшихся в обращениях, поступивших в Правительство Камчатского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Calibri"/>
              </a:rPr>
              <a:t>края в 1 квартале 2022-2024 годов</a:t>
            </a:r>
            <a:endParaRPr lang="ru-RU" sz="1600" b="0" strike="noStrike" spc="-1" dirty="0">
              <a:latin typeface="+mj-lt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+mj-lt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</p:txBody>
      </p:sp>
      <p:graphicFrame>
        <p:nvGraphicFramePr>
          <p:cNvPr id="156" name="Таблица 4"/>
          <p:cNvGraphicFramePr/>
          <p:nvPr>
            <p:extLst>
              <p:ext uri="{D42A27DB-BD31-4B8C-83A1-F6EECF244321}">
                <p14:modId xmlns:p14="http://schemas.microsoft.com/office/powerpoint/2010/main" val="2292220727"/>
              </p:ext>
            </p:extLst>
          </p:nvPr>
        </p:nvGraphicFramePr>
        <p:xfrm>
          <a:off x="82800" y="1046160"/>
          <a:ext cx="8990280" cy="5263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79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90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5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2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64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05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673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91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dirty="0"/>
                        <a:t>Условные обозначения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dirty="0" smtClean="0"/>
                        <a:t>Количество </a:t>
                      </a:r>
                      <a:r>
                        <a:rPr lang="ru-RU" sz="1300" strike="noStrike" spc="-1" dirty="0"/>
                        <a:t>вопросов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/>
                        <a:t>Всего вопросов, содержащихся в обращениях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dirty="0"/>
                        <a:t>Тематический раздел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strike="noStrike" spc="-1" dirty="0" smtClean="0"/>
                        <a:t>1.Государство</a:t>
                      </a:r>
                      <a:r>
                        <a:rPr lang="ru-RU" sz="1200" strike="noStrike" spc="-1" dirty="0"/>
                        <a:t>, общество, политика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strike="noStrike" spc="-1" dirty="0"/>
                        <a:t>2. Социальная сфера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strike="noStrike" spc="-1" dirty="0"/>
                        <a:t>3. Экономика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strike="noStrike" spc="-1" dirty="0"/>
                        <a:t>4.Оборона, </a:t>
                      </a:r>
                      <a:r>
                        <a:rPr lang="ru-RU" sz="1200" strike="noStrike" spc="-1" dirty="0" smtClean="0"/>
                        <a:t>безопасность, </a:t>
                      </a:r>
                      <a:r>
                        <a:rPr lang="ru-RU" sz="1200" strike="noStrike" spc="-1" dirty="0"/>
                        <a:t>законность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strike="noStrike" spc="-1" dirty="0"/>
                        <a:t>5. Жилищно-коммунальная сфера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dirty="0"/>
                        <a:t>Период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baseline="0" dirty="0" smtClean="0"/>
                        <a:t>1 квартал 2</a:t>
                      </a:r>
                      <a:r>
                        <a:rPr lang="ru-RU" sz="1300" strike="noStrike" spc="-1" dirty="0" smtClean="0"/>
                        <a:t>022 года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178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436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345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253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1274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baseline="0" dirty="0" smtClean="0"/>
                        <a:t>1 </a:t>
                      </a:r>
                      <a:r>
                        <a:rPr lang="ru-RU" sz="1300" strike="noStrike" spc="-1" dirty="0" smtClean="0"/>
                        <a:t>квартал 2023 года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178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258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1343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5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strike="noStrike" spc="-1" dirty="0" smtClean="0"/>
                        <a:t>1 квартал 2024 года</a:t>
                      </a:r>
                      <a:endParaRPr lang="ru-RU" sz="1300" b="0" strike="noStrike" spc="-1" dirty="0">
                        <a:latin typeface="XO Orie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  <a:endParaRPr lang="ru-RU" sz="1600" b="1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/>
          <p:nvPr/>
        </p:nvSpPr>
        <p:spPr>
          <a:xfrm>
            <a:off x="4539240" y="-15840"/>
            <a:ext cx="217800" cy="271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200" b="1" strike="noStrike" spc="-1">
                <a:solidFill>
                  <a:srgbClr val="000000"/>
                </a:solidFill>
                <a:latin typeface="Sylfaen"/>
                <a:ea typeface="Calibri"/>
              </a:rPr>
              <a:t> 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158" name="Прямоугольник 2"/>
          <p:cNvSpPr/>
          <p:nvPr/>
        </p:nvSpPr>
        <p:spPr>
          <a:xfrm>
            <a:off x="0" y="231263"/>
            <a:ext cx="914400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Результаты рассмотрения обращений,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поступивших в 1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квартале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+mj-lt"/>
                <a:ea typeface="DejaVu Sans"/>
              </a:rPr>
              <a:t>2024 </a:t>
            </a:r>
            <a:r>
              <a:rPr lang="ru-RU" sz="16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года</a:t>
            </a:r>
            <a:endParaRPr lang="ru-RU" sz="1600" b="0" strike="noStrike" spc="-1" dirty="0">
              <a:latin typeface="+mj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443044477"/>
              </p:ext>
            </p:extLst>
          </p:nvPr>
        </p:nvGraphicFramePr>
        <p:xfrm>
          <a:off x="270809" y="1077362"/>
          <a:ext cx="8536861" cy="5608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 Box 410"/>
          <p:cNvSpPr/>
          <p:nvPr/>
        </p:nvSpPr>
        <p:spPr>
          <a:xfrm>
            <a:off x="7020000" y="2924280"/>
            <a:ext cx="231840" cy="3636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Прямоугольник 7"/>
          <p:cNvSpPr/>
          <p:nvPr/>
        </p:nvSpPr>
        <p:spPr>
          <a:xfrm>
            <a:off x="457198" y="188714"/>
            <a:ext cx="83890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+mj-lt"/>
              </a:rPr>
              <a:t>Количество проведенных приемов Губернатором Камчатского края, Председателем Правительства Камчатского края, Руководителем Администрации Губернатора Камчатского края, Заместителями Председателя Правительства Камчатского </a:t>
            </a:r>
            <a:r>
              <a:rPr lang="ru-RU" sz="1600" b="1" dirty="0" smtClean="0">
                <a:latin typeface="+mj-lt"/>
              </a:rPr>
              <a:t>края в </a:t>
            </a:r>
            <a:r>
              <a:rPr lang="en-US" sz="1600" b="1" dirty="0" smtClean="0">
                <a:latin typeface="+mj-lt"/>
              </a:rPr>
              <a:t>1</a:t>
            </a:r>
            <a:r>
              <a:rPr lang="ru-RU" sz="1600" b="1" dirty="0" smtClean="0">
                <a:latin typeface="+mj-lt"/>
              </a:rPr>
              <a:t> квартале 202</a:t>
            </a:r>
            <a:r>
              <a:rPr lang="en-US" sz="1600" b="1" dirty="0">
                <a:latin typeface="+mj-lt"/>
              </a:rPr>
              <a:t>4</a:t>
            </a:r>
            <a:r>
              <a:rPr lang="ru-RU" sz="1600" b="1" dirty="0" smtClean="0">
                <a:latin typeface="+mj-lt"/>
              </a:rPr>
              <a:t> года</a:t>
            </a:r>
            <a:endParaRPr lang="ru-RU" sz="1600" b="1" dirty="0">
              <a:latin typeface="+mj-lt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833358348"/>
              </p:ext>
            </p:extLst>
          </p:nvPr>
        </p:nvGraphicFramePr>
        <p:xfrm>
          <a:off x="814812" y="1466660"/>
          <a:ext cx="7423841" cy="5010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22408</TotalTime>
  <Words>382</Words>
  <Application>Microsoft Office PowerPoint</Application>
  <PresentationFormat>Экран (4:3)</PresentationFormat>
  <Paragraphs>145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DejaVu Sans</vt:lpstr>
      <vt:lpstr>Sylfaen</vt:lpstr>
      <vt:lpstr>Symbol</vt:lpstr>
      <vt:lpstr>Times New Roman</vt:lpstr>
      <vt:lpstr>Wingdings</vt:lpstr>
      <vt:lpstr>XO Oriel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Еремин Александр Геннадьевич</dc:creator>
  <dc:description/>
  <cp:lastModifiedBy>Жук Софья Анатольевна</cp:lastModifiedBy>
  <cp:revision>4307</cp:revision>
  <cp:lastPrinted>2022-04-26T01:30:04Z</cp:lastPrinted>
  <dcterms:created xsi:type="dcterms:W3CDTF">2015-06-29T07:39:57Z</dcterms:created>
  <dcterms:modified xsi:type="dcterms:W3CDTF">2024-04-03T02:21:01Z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Экран (4:3)</vt:lpwstr>
  </property>
  <property fmtid="{D5CDD505-2E9C-101B-9397-08002B2CF9AE}" pid="4" name="Slides">
    <vt:i4>7</vt:i4>
  </property>
</Properties>
</file>