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303" r:id="rId4"/>
    <p:sldId id="279" r:id="rId5"/>
    <p:sldId id="301" r:id="rId6"/>
    <p:sldId id="306" r:id="rId7"/>
    <p:sldId id="304" r:id="rId8"/>
    <p:sldId id="273" r:id="rId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9FFCC"/>
    <a:srgbClr val="8A3BC5"/>
    <a:srgbClr val="66FFCC"/>
    <a:srgbClr val="3878B2"/>
    <a:srgbClr val="647FB4"/>
    <a:srgbClr val="7E94C0"/>
    <a:srgbClr val="DAE7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6" autoAdjust="0"/>
    <p:restoredTop sz="96395" autoAdjust="0"/>
  </p:normalViewPr>
  <p:slideViewPr>
    <p:cSldViewPr>
      <p:cViewPr varScale="1">
        <p:scale>
          <a:sx n="69" d="100"/>
          <a:sy n="69" d="100"/>
        </p:scale>
        <p:origin x="14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02354193521069"/>
          <c:y val="0"/>
          <c:w val="0.96629390915014202"/>
          <c:h val="0.949440863725213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7B5-4747-BC9D-64B4CAE8A8E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7B5-4747-BC9D-64B4CAE8A8E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7B5-4747-BC9D-64B4CAE8A8E7}"/>
              </c:ext>
            </c:extLst>
          </c:dPt>
          <c:cat>
            <c:strRef>
              <c:f>Лист1!$A$2:$A$5</c:f>
              <c:strCache>
                <c:ptCount val="4"/>
                <c:pt idx="0">
                  <c:v>Посредством электронной связи (электронная  приемная, электронная почта)</c:v>
                </c:pt>
                <c:pt idx="1">
                  <c:v>В письменной (по почте, телеграмма, принесенные лично)</c:v>
                </c:pt>
                <c:pt idx="2">
                  <c:v>В устной форме  (личные, выездные,онлайн приемы)</c:v>
                </c:pt>
                <c:pt idx="3">
                  <c:v> Управление Президента РФ, Государственная Дума  РФ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748</c:v>
                </c:pt>
                <c:pt idx="1">
                  <c:v>273</c:v>
                </c:pt>
                <c:pt idx="2">
                  <c:v>190</c:v>
                </c:pt>
                <c:pt idx="3">
                  <c:v>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B5-4747-BC9D-64B4CAE8A8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5703920"/>
        <c:axId val="155703528"/>
      </c:barChart>
      <c:valAx>
        <c:axId val="155703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703920"/>
        <c:crosses val="autoZero"/>
        <c:crossBetween val="between"/>
      </c:valAx>
      <c:catAx>
        <c:axId val="155703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57035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D14-4010-8E7A-C51A20804D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D14-4010-8E7A-C51A20804D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D14-4010-8E7A-C51A20804D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D14-4010-8E7A-C51A20804D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D14-4010-8E7A-C51A20804D15}"/>
              </c:ext>
            </c:extLst>
          </c:dPt>
          <c:dLbls>
            <c:dLbl>
              <c:idx val="0"/>
              <c:layout>
                <c:manualLayout>
                  <c:x val="0.21782935878864762"/>
                  <c:y val="-5.680779058737071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1027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14-4010-8E7A-C51A20804D15}"/>
                </c:ext>
              </c:extLst>
            </c:dLbl>
            <c:dLbl>
              <c:idx val="1"/>
              <c:layout>
                <c:manualLayout>
                  <c:x val="9.5599496881298908E-4"/>
                  <c:y val="6.26287734479146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85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14-4010-8E7A-C51A20804D15}"/>
                </c:ext>
              </c:extLst>
            </c:dLbl>
            <c:dLbl>
              <c:idx val="2"/>
              <c:layout>
                <c:manualLayout>
                  <c:x val="1.426366812417668E-2"/>
                  <c:y val="-3.082673411098575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D14-4010-8E7A-C51A20804D15}"/>
                </c:ext>
              </c:extLst>
            </c:dLbl>
            <c:dLbl>
              <c:idx val="3"/>
              <c:layout>
                <c:manualLayout>
                  <c:x val="5.2470608424460777E-3"/>
                  <c:y val="-8.60071331819494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14-4010-8E7A-C51A20804D15}"/>
                </c:ext>
              </c:extLst>
            </c:dLbl>
            <c:dLbl>
              <c:idx val="4"/>
              <c:layout>
                <c:manualLayout>
                  <c:x val="-1.587819607345221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D14-4010-8E7A-C51A20804D15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Разъяснено</c:v>
                </c:pt>
                <c:pt idx="1">
                  <c:v>В процессе </c:v>
                </c:pt>
                <c:pt idx="2">
                  <c:v>Решено </c:v>
                </c:pt>
                <c:pt idx="3">
                  <c:v>Меры приняты</c:v>
                </c:pt>
                <c:pt idx="4">
                  <c:v>Отказано 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1056</c:v>
                </c:pt>
                <c:pt idx="1">
                  <c:v>76</c:v>
                </c:pt>
                <c:pt idx="2">
                  <c:v>35</c:v>
                </c:pt>
                <c:pt idx="3">
                  <c:v>26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D14-4010-8E7A-C51A20804D1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44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проведенных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приемов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Губернатором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 Председателем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края,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Администрации Губернатора Камчатского края, Заместителями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 Правительства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Камчатского края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1303068855041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5290437467201023E-2"/>
          <c:y val="0.20442974696514601"/>
          <c:w val="0.9575028023083253"/>
          <c:h val="0.738962086606868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CC0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142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личных и онлайн приемов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B4F-437D-85D9-47404A0B81D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151</a:t>
                    </a:r>
                    <a:endParaRPr lang="ru-RU" baseline="0" dirty="0" smtClean="0"/>
                  </a:p>
                  <a:p>
                    <a:r>
                      <a:rPr lang="ru-RU" dirty="0" smtClean="0"/>
                      <a:t>личный прием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B4F-437D-85D9-47404A0B81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г.</c:v>
                </c:pt>
                <c:pt idx="1">
                  <c:v>2022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142</c:v>
                </c:pt>
                <c:pt idx="1">
                  <c:v>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4F-437D-85D9-47404A0B81D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64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>
                <a:rot lat="0" lon="0" rev="1200000"/>
              </a:lightRig>
            </a:scene3d>
            <a:sp3d>
              <a:bevelT w="25400" h="127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17</a:t>
                    </a:r>
                  </a:p>
                  <a:p>
                    <a:r>
                      <a:rPr lang="ru-RU" dirty="0" smtClean="0"/>
                      <a:t>выездных приемов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833-4A8A-B267-1D946D068D11}"/>
                </c:ext>
              </c:extLst>
            </c:dLbl>
            <c:dLbl>
              <c:idx val="1"/>
              <c:layout>
                <c:manualLayout>
                  <c:x val="-3.5093210058865332E-3"/>
                  <c:y val="2.887522145248578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21</a:t>
                    </a:r>
                    <a:r>
                      <a:rPr lang="ru-RU" baseline="0" dirty="0" smtClean="0"/>
                      <a:t> </a:t>
                    </a:r>
                    <a:endParaRPr lang="ru-RU" baseline="0" dirty="0" smtClean="0"/>
                  </a:p>
                  <a:p>
                    <a:pPr>
                      <a:defRPr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dirty="0" smtClean="0"/>
                      <a:t>выездной прием</a:t>
                    </a:r>
                    <a:endParaRPr lang="ru-RU" dirty="0" smtClean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17693878638598"/>
                      <c:h val="0.118446158398096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B4F-437D-85D9-47404A0B81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г.</c:v>
                </c:pt>
                <c:pt idx="1">
                  <c:v>2022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B4F-437D-85D9-47404A0B81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76146752"/>
        <c:axId val="276144008"/>
      </c:barChart>
      <c:catAx>
        <c:axId val="27614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76144008"/>
        <c:crosses val="autoZero"/>
        <c:auto val="1"/>
        <c:lblAlgn val="ctr"/>
        <c:lblOffset val="100"/>
        <c:noMultiLvlLbl val="0"/>
      </c:catAx>
      <c:valAx>
        <c:axId val="2761440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76146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0.64704</cdr:x>
      <cdr:y>0.7566</cdr:y>
    </cdr:from>
    <cdr:to>
      <cdr:x>0.79946</cdr:x>
      <cdr:y>0.92749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56584" y="3377842"/>
          <a:ext cx="1238269" cy="7629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479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0.4875</cdr:x>
      <cdr:y>0.28886</cdr:y>
    </cdr:from>
    <cdr:to>
      <cdr:x>0.62741</cdr:x>
      <cdr:y>0.51434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960440" y="1289610"/>
          <a:ext cx="1136637" cy="10066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1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172</a:t>
          </a:r>
          <a:endParaRPr lang="ru-RU" sz="3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0.5346</cdr:x>
      <cdr:y>0.51467</cdr:y>
    </cdr:from>
    <cdr:to>
      <cdr:x>0.61305</cdr:x>
      <cdr:y>0.60066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343104" y="2297722"/>
          <a:ext cx="637332" cy="383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351</a:t>
          </a:r>
          <a:endParaRPr lang="ru-RU" sz="3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DAA057-93C4-40C9-94B4-C9F1562E8AB7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122"/>
            <a:ext cx="5438775" cy="44680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242"/>
            <a:ext cx="2946400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9391998-E6F7-4081-AFB4-AE30E14E0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1145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91998-E6F7-4081-AFB4-AE30E14E070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457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91998-E6F7-4081-AFB4-AE30E14E070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9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68719D-4C78-48FC-9942-F80DEC848150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FFF70-38DB-4396-8A98-69E40EFA5D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BC2E-3237-45DD-A265-89155F3FBF13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7B57E-5F5A-40E1-BC57-BB1648DAEA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3B701-0952-40F8-ADA2-7A8A411657DD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0DE5A-7E7B-450C-AF52-134CF0E2D0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D6B9-304C-400B-AC58-B3C420AF3F97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A4644-F871-4628-9C4C-D8247D224E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6A79-FF3B-4857-9EC5-D0795F53FE7C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AFDC-9AC6-44AF-BEEF-D95EA3010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5782B-9735-4C34-AE3E-94ACE06E9D1A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CC10-B7EE-4979-BBEB-F102E8AD87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EE5C-FA15-4EC9-B6C0-50613EC690AB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0CDAD-6B7C-44DA-99EA-65F5C1B63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5BF93-2E0C-4B49-B04F-B7B54908C70A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51BA6-FE9A-4A4F-AE72-829CB5F3EA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19CB-504E-4857-89DA-B01B35A3D146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E031C-9B34-4F2F-A109-59310ED44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09EF3-DC76-4CDE-9CC1-CBC5DFCD55BE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6DCFD-BFDA-48C7-AE08-9580826FB2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6C4BD-5434-49B9-AF99-8243D2EA5B53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582F0-0FAD-4FC9-8413-EC8FF2A2C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91653-BA2F-4BBE-BEA4-9E2D76973E89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F5803-E56C-4C6A-B03A-1FB9BB73B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206E8-4ECC-47E9-A205-7009ACD26614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0AB0B-E589-4B0E-AB78-51C68C68AC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33149-F83D-4641-AED2-1D70F58033F5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2B8C5-5630-4808-9ED9-53B963A4D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6E84-AB26-49D7-A3C2-64A524B98C37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7C2E4-27D7-44A4-90E7-7B16503C78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CD8B7-39B8-4BE5-B2FA-8D99BFABA5B8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8922E-CAD9-4814-B416-39AB4BD1A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47ECF-39E7-47E7-9D47-FA207BABA2E5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40CE-66C8-455A-B72D-BEF701E51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5CC9-C67E-4976-9A36-A920A87FAF6B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9779D-8465-4F97-8412-3CE3FBDD3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1407B-8E2E-40FD-863B-4E505323BA76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01650-EF88-411D-B7A6-204D033E4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C0499-950D-402C-B310-2644BF997115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1AD4D-B5F2-4601-B0F7-5E1103C082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A592-C913-4732-81B0-B45AF1C2FFE4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F04D-1A74-4296-8CE9-4ECC56993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5AD5-5D58-40AA-8DA7-1150589BB73C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6ECB3-4D1D-484F-AFB0-6EC7183FAD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8BC4FD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45BFF4-9185-4B8D-BD3A-0B08E2DCE5FF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7985E8-E286-4571-A226-74F9D3CB52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5281C7E-7B5F-4CE8-A30D-607A0470A155}" type="datetimeFigureOut">
              <a:rPr lang="ru-RU"/>
              <a:pPr>
                <a:defRPr/>
              </a:pPr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F620DD2B-CB63-4A98-B836-19912CE068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FF7C80"/>
            </a:gs>
            <a:gs pos="7000">
              <a:schemeClr val="bg1">
                <a:lumMod val="95000"/>
              </a:schemeClr>
            </a:gs>
            <a:gs pos="52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3"/>
          <p:cNvSpPr txBox="1">
            <a:spLocks noChangeArrowheads="1"/>
          </p:cNvSpPr>
          <p:nvPr/>
        </p:nvSpPr>
        <p:spPr bwMode="auto">
          <a:xfrm>
            <a:off x="-180529" y="404664"/>
            <a:ext cx="100753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Информационно-статистический обзор обращений граждан,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поступивших в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2022 года в Правительство Камчатского края </a:t>
            </a:r>
            <a:endParaRPr lang="ru-RU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407" y="989439"/>
            <a:ext cx="6909218" cy="5461072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5220072" y="1700808"/>
            <a:ext cx="251407" cy="24103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52359" y="4543520"/>
            <a:ext cx="1944217" cy="170816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sz="700" dirty="0" smtClean="0"/>
              <a:t>1.Пенжинский - 9</a:t>
            </a:r>
          </a:p>
          <a:p>
            <a:r>
              <a:rPr lang="ru-RU" sz="700" dirty="0" smtClean="0"/>
              <a:t>2.Олюторский - </a:t>
            </a:r>
            <a:r>
              <a:rPr lang="en-US" sz="700" dirty="0" smtClean="0"/>
              <a:t>10</a:t>
            </a:r>
            <a:endParaRPr lang="ru-RU" sz="700" dirty="0" smtClean="0"/>
          </a:p>
          <a:p>
            <a:r>
              <a:rPr lang="ru-RU" sz="700" dirty="0" smtClean="0"/>
              <a:t>3.Карагинский - </a:t>
            </a:r>
            <a:r>
              <a:rPr lang="ru-RU" sz="700" dirty="0"/>
              <a:t>4</a:t>
            </a:r>
            <a:endParaRPr lang="ru-RU" sz="700" dirty="0" smtClean="0"/>
          </a:p>
          <a:p>
            <a:r>
              <a:rPr lang="ru-RU" sz="700" dirty="0" smtClean="0"/>
              <a:t>4.Тигильский - </a:t>
            </a:r>
            <a:r>
              <a:rPr lang="en-US" sz="700" dirty="0" smtClean="0"/>
              <a:t>2</a:t>
            </a:r>
            <a:endParaRPr lang="ru-RU" sz="700" dirty="0" smtClean="0"/>
          </a:p>
          <a:p>
            <a:r>
              <a:rPr lang="ru-RU" sz="700" dirty="0" smtClean="0"/>
              <a:t>5.Усть-Камчатский - </a:t>
            </a:r>
            <a:r>
              <a:rPr lang="ru-RU" sz="700" dirty="0"/>
              <a:t>8</a:t>
            </a:r>
            <a:endParaRPr lang="ru-RU" sz="700" dirty="0" smtClean="0"/>
          </a:p>
          <a:p>
            <a:r>
              <a:rPr lang="ru-RU" sz="700" dirty="0" smtClean="0"/>
              <a:t>6.Быстринский - </a:t>
            </a:r>
            <a:r>
              <a:rPr lang="ru-RU" sz="700" dirty="0"/>
              <a:t>2</a:t>
            </a:r>
            <a:endParaRPr lang="ru-RU" sz="700" dirty="0" smtClean="0"/>
          </a:p>
          <a:p>
            <a:r>
              <a:rPr lang="ru-RU" sz="700" dirty="0" smtClean="0"/>
              <a:t>7.Мильковский - 10</a:t>
            </a:r>
          </a:p>
          <a:p>
            <a:r>
              <a:rPr lang="ru-RU" sz="700" dirty="0" smtClean="0"/>
              <a:t>8.Соболевский - </a:t>
            </a:r>
            <a:r>
              <a:rPr lang="ru-RU" sz="700" dirty="0"/>
              <a:t>2</a:t>
            </a:r>
            <a:endParaRPr lang="ru-RU" sz="700" dirty="0" smtClean="0"/>
          </a:p>
          <a:p>
            <a:r>
              <a:rPr lang="ru-RU" sz="700" dirty="0" smtClean="0"/>
              <a:t>9.Елизовский - 37</a:t>
            </a:r>
          </a:p>
          <a:p>
            <a:r>
              <a:rPr lang="ru-RU" sz="700" dirty="0" smtClean="0"/>
              <a:t>10.Усть-Большерецкий - </a:t>
            </a:r>
            <a:r>
              <a:rPr lang="ru-RU" sz="700" dirty="0"/>
              <a:t>4</a:t>
            </a:r>
            <a:endParaRPr lang="ru-RU" sz="700" dirty="0" smtClean="0"/>
          </a:p>
          <a:p>
            <a:r>
              <a:rPr lang="ru-RU" sz="700" dirty="0" smtClean="0"/>
              <a:t>11.Алеутский - </a:t>
            </a:r>
            <a:r>
              <a:rPr lang="ru-RU" sz="700" dirty="0"/>
              <a:t>2</a:t>
            </a:r>
            <a:endParaRPr lang="ru-RU" sz="700" dirty="0" smtClean="0"/>
          </a:p>
          <a:p>
            <a:r>
              <a:rPr lang="ru-RU" sz="700" dirty="0" smtClean="0"/>
              <a:t>12.Вилючинский городской округ - </a:t>
            </a:r>
            <a:r>
              <a:rPr lang="ru-RU" sz="700" dirty="0"/>
              <a:t>8</a:t>
            </a:r>
            <a:endParaRPr lang="ru-RU" sz="700" dirty="0" smtClean="0"/>
          </a:p>
          <a:p>
            <a:r>
              <a:rPr lang="ru-RU" sz="700" dirty="0" smtClean="0"/>
              <a:t>13. Петропавловск-Камчатский городской округ – 249</a:t>
            </a:r>
          </a:p>
          <a:p>
            <a:r>
              <a:rPr lang="ru-RU" sz="700" dirty="0" smtClean="0"/>
              <a:t>14. Городской округ «посёлок Палана»- </a:t>
            </a:r>
            <a:r>
              <a:rPr lang="en-US" sz="700" dirty="0" smtClean="0"/>
              <a:t>2</a:t>
            </a:r>
            <a:endParaRPr lang="ru-RU" sz="700" dirty="0"/>
          </a:p>
        </p:txBody>
      </p:sp>
      <p:sp>
        <p:nvSpPr>
          <p:cNvPr id="6" name="Овал 5"/>
          <p:cNvSpPr/>
          <p:nvPr/>
        </p:nvSpPr>
        <p:spPr>
          <a:xfrm>
            <a:off x="6804248" y="2420888"/>
            <a:ext cx="432048" cy="28803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10</a:t>
            </a:r>
            <a:endParaRPr lang="ru-RU" sz="800" dirty="0"/>
          </a:p>
        </p:txBody>
      </p:sp>
      <p:sp>
        <p:nvSpPr>
          <p:cNvPr id="7" name="Овал 6"/>
          <p:cNvSpPr/>
          <p:nvPr/>
        </p:nvSpPr>
        <p:spPr>
          <a:xfrm>
            <a:off x="2555776" y="4509121"/>
            <a:ext cx="428165" cy="2325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2</a:t>
            </a:r>
          </a:p>
        </p:txBody>
      </p:sp>
      <p:sp>
        <p:nvSpPr>
          <p:cNvPr id="8" name="Овал 7"/>
          <p:cNvSpPr/>
          <p:nvPr/>
        </p:nvSpPr>
        <p:spPr>
          <a:xfrm>
            <a:off x="3367958" y="3882980"/>
            <a:ext cx="242851" cy="23446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2</a:t>
            </a:r>
            <a:endParaRPr lang="ru-RU" sz="800" dirty="0"/>
          </a:p>
        </p:txBody>
      </p:sp>
      <p:sp>
        <p:nvSpPr>
          <p:cNvPr id="9" name="Овал 8"/>
          <p:cNvSpPr/>
          <p:nvPr/>
        </p:nvSpPr>
        <p:spPr>
          <a:xfrm>
            <a:off x="2346843" y="5038150"/>
            <a:ext cx="208933" cy="19487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2</a:t>
            </a:r>
          </a:p>
        </p:txBody>
      </p:sp>
      <p:sp>
        <p:nvSpPr>
          <p:cNvPr id="10" name="Овал 9"/>
          <p:cNvSpPr/>
          <p:nvPr/>
        </p:nvSpPr>
        <p:spPr>
          <a:xfrm>
            <a:off x="3367958" y="4643210"/>
            <a:ext cx="406953" cy="26208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10</a:t>
            </a:r>
            <a:endParaRPr lang="ru-RU" sz="800" dirty="0"/>
          </a:p>
        </p:txBody>
      </p:sp>
      <p:sp>
        <p:nvSpPr>
          <p:cNvPr id="11" name="Овал 10"/>
          <p:cNvSpPr/>
          <p:nvPr/>
        </p:nvSpPr>
        <p:spPr>
          <a:xfrm>
            <a:off x="4283968" y="3072484"/>
            <a:ext cx="432048" cy="2920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4</a:t>
            </a:r>
          </a:p>
        </p:txBody>
      </p:sp>
      <p:sp>
        <p:nvSpPr>
          <p:cNvPr id="12" name="Овал 11"/>
          <p:cNvSpPr/>
          <p:nvPr/>
        </p:nvSpPr>
        <p:spPr>
          <a:xfrm>
            <a:off x="3759346" y="3970473"/>
            <a:ext cx="473725" cy="339189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dirty="0"/>
              <a:t>8</a:t>
            </a:r>
          </a:p>
        </p:txBody>
      </p:sp>
      <p:sp>
        <p:nvSpPr>
          <p:cNvPr id="13" name="Овал 12"/>
          <p:cNvSpPr/>
          <p:nvPr/>
        </p:nvSpPr>
        <p:spPr>
          <a:xfrm>
            <a:off x="3029005" y="4999810"/>
            <a:ext cx="388882" cy="33324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50" dirty="0" smtClean="0"/>
              <a:t>37</a:t>
            </a:r>
            <a:endParaRPr lang="ru-RU" sz="650" dirty="0"/>
          </a:p>
        </p:txBody>
      </p:sp>
      <p:sp>
        <p:nvSpPr>
          <p:cNvPr id="14" name="Овал 13"/>
          <p:cNvSpPr/>
          <p:nvPr/>
        </p:nvSpPr>
        <p:spPr>
          <a:xfrm>
            <a:off x="2226181" y="5475596"/>
            <a:ext cx="450256" cy="30254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4</a:t>
            </a:r>
          </a:p>
        </p:txBody>
      </p:sp>
      <p:sp>
        <p:nvSpPr>
          <p:cNvPr id="16" name="Овал 15"/>
          <p:cNvSpPr/>
          <p:nvPr/>
        </p:nvSpPr>
        <p:spPr>
          <a:xfrm>
            <a:off x="5687155" y="4650166"/>
            <a:ext cx="244734" cy="22309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2</a:t>
            </a:r>
          </a:p>
        </p:txBody>
      </p:sp>
      <p:sp>
        <p:nvSpPr>
          <p:cNvPr id="4" name="Овал 3"/>
          <p:cNvSpPr/>
          <p:nvPr/>
        </p:nvSpPr>
        <p:spPr>
          <a:xfrm>
            <a:off x="2768438" y="5618064"/>
            <a:ext cx="421064" cy="3201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/>
              <a:t>8</a:t>
            </a:r>
          </a:p>
        </p:txBody>
      </p:sp>
      <p:sp>
        <p:nvSpPr>
          <p:cNvPr id="5" name="Овал 4"/>
          <p:cNvSpPr/>
          <p:nvPr/>
        </p:nvSpPr>
        <p:spPr>
          <a:xfrm>
            <a:off x="3583657" y="5397600"/>
            <a:ext cx="581698" cy="4409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/>
              <a:t>249</a:t>
            </a:r>
            <a:endParaRPr lang="ru-RU" sz="800" dirty="0"/>
          </a:p>
        </p:txBody>
      </p:sp>
      <p:sp>
        <p:nvSpPr>
          <p:cNvPr id="17" name="Овал 16"/>
          <p:cNvSpPr/>
          <p:nvPr/>
        </p:nvSpPr>
        <p:spPr>
          <a:xfrm>
            <a:off x="3563888" y="3072485"/>
            <a:ext cx="218813" cy="224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2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252536" y="116632"/>
            <a:ext cx="9865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Камчатского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в 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2022 года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1211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обращений,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1287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вопросам,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остаются на контроле – </a:t>
            </a:r>
            <a:r>
              <a:rPr lang="ru-RU" sz="24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обращения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149080"/>
            <a:ext cx="56521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рассмотренных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3 квартале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года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118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898835"/>
            <a:ext cx="83772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3 квартале 2021 года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поступило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1350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обращений (количество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уменьшилось в 1,1 раз)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640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43210471"/>
              </p:ext>
            </p:extLst>
          </p:nvPr>
        </p:nvGraphicFramePr>
        <p:xfrm>
          <a:off x="5943600" y="3930650"/>
          <a:ext cx="2855913" cy="182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569" name="Лист" r:id="rId3" imgW="4991201" imgH="3181324" progId="Excel.Sheet.8">
                  <p:embed/>
                </p:oleObj>
              </mc:Choice>
              <mc:Fallback>
                <p:oleObj name="Лист" r:id="rId3" imgW="4991201" imgH="3181324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930650"/>
                        <a:ext cx="2855913" cy="1820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341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1" name="TextBox 2"/>
          <p:cNvSpPr txBox="1">
            <a:spLocks noChangeArrowheads="1"/>
          </p:cNvSpPr>
          <p:nvPr/>
        </p:nvSpPr>
        <p:spPr bwMode="auto">
          <a:xfrm>
            <a:off x="1043608" y="475925"/>
            <a:ext cx="76035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Sylfaen" pitchFamily="18" charset="0"/>
              </a:rPr>
              <a:t>Источники поступления обращений граждан в Правительство Камчатского края</a:t>
            </a:r>
          </a:p>
        </p:txBody>
      </p:sp>
      <p:sp>
        <p:nvSpPr>
          <p:cNvPr id="58392" name="TextBox 1"/>
          <p:cNvSpPr txBox="1">
            <a:spLocks noChangeArrowheads="1"/>
          </p:cNvSpPr>
          <p:nvPr/>
        </p:nvSpPr>
        <p:spPr bwMode="auto">
          <a:xfrm>
            <a:off x="6300192" y="692218"/>
            <a:ext cx="25193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n-US" sz="1200" b="1" dirty="0" smtClean="0"/>
          </a:p>
          <a:p>
            <a:pPr>
              <a:lnSpc>
                <a:spcPct val="150000"/>
              </a:lnSpc>
            </a:pPr>
            <a:endParaRPr lang="en-US" sz="1200" b="1" dirty="0"/>
          </a:p>
          <a:p>
            <a:pPr>
              <a:lnSpc>
                <a:spcPct val="150000"/>
              </a:lnSpc>
            </a:pPr>
            <a:r>
              <a:rPr lang="en-US" sz="1200" b="1" dirty="0" smtClean="0"/>
              <a:t> </a:t>
            </a:r>
            <a:endParaRPr lang="ru-RU" sz="1200" b="1" dirty="0" smtClean="0"/>
          </a:p>
          <a:p>
            <a:pPr>
              <a:lnSpc>
                <a:spcPct val="150000"/>
              </a:lnSpc>
            </a:pPr>
            <a:endParaRPr lang="ru-RU" sz="1200" b="1" dirty="0"/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3383441952"/>
              </p:ext>
            </p:extLst>
          </p:nvPr>
        </p:nvGraphicFramePr>
        <p:xfrm>
          <a:off x="539552" y="1275294"/>
          <a:ext cx="81240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499992" y="1479326"/>
            <a:ext cx="637332" cy="38390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209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Заголовок 1"/>
          <p:cNvSpPr>
            <a:spLocks noGrp="1"/>
          </p:cNvSpPr>
          <p:nvPr>
            <p:ph type="title"/>
          </p:nvPr>
        </p:nvSpPr>
        <p:spPr>
          <a:xfrm>
            <a:off x="323528" y="115888"/>
            <a:ext cx="8374385" cy="504825"/>
          </a:xfrm>
        </p:spPr>
        <p:txBody>
          <a:bodyPr anchor="t"/>
          <a:lstStyle/>
          <a:p>
            <a:r>
              <a:rPr lang="ru-RU" sz="1600" b="1" dirty="0" smtClean="0">
                <a:latin typeface="Sylfaen" pitchFamily="18" charset="0"/>
              </a:rPr>
              <a:t>Основная тематика обращений, представляющих для заявителей </a:t>
            </a:r>
            <a:br>
              <a:rPr lang="ru-RU" sz="1600" b="1" dirty="0" smtClean="0">
                <a:latin typeface="Sylfaen" pitchFamily="18" charset="0"/>
              </a:rPr>
            </a:br>
            <a:r>
              <a:rPr lang="ru-RU" sz="1600" b="1" dirty="0" smtClean="0">
                <a:latin typeface="Sylfaen" pitchFamily="18" charset="0"/>
              </a:rPr>
              <a:t>наибольший интерес в </a:t>
            </a:r>
            <a:r>
              <a:rPr lang="ru-RU" sz="1600" b="1" dirty="0">
                <a:latin typeface="Sylfaen" pitchFamily="18" charset="0"/>
              </a:rPr>
              <a:t>3</a:t>
            </a:r>
            <a:r>
              <a:rPr lang="ru-RU" sz="1600" b="1" dirty="0" smtClean="0">
                <a:latin typeface="Sylfaen" pitchFamily="18" charset="0"/>
              </a:rPr>
              <a:t> квартале 2022 года</a:t>
            </a:r>
          </a:p>
        </p:txBody>
      </p:sp>
      <p:graphicFrame>
        <p:nvGraphicFramePr>
          <p:cNvPr id="62714" name="Group 2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156599"/>
              </p:ext>
            </p:extLst>
          </p:nvPr>
        </p:nvGraphicFramePr>
        <p:xfrm>
          <a:off x="323529" y="692695"/>
          <a:ext cx="8496943" cy="6073745"/>
        </p:xfrm>
        <a:graphic>
          <a:graphicData uri="http://schemas.openxmlformats.org/drawingml/2006/table">
            <a:tbl>
              <a:tblPr/>
              <a:tblGrid>
                <a:gridCol w="5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6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3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079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№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Наименование вопроса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Кол-во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в %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97B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1.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Улучшение жилищных условий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2.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Мобилизация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3.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Лечение и оказание медицинской помощи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4.  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Благоустройство и ремонт подъездных дорог, в том числе тротуаров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5.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Строительство и реконструкция дорог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6.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Комплексное благоустройство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535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7.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Пользование животным миром, охота, рыболовство, </a:t>
                      </a:r>
                      <a:r>
                        <a:rPr lang="ru-RU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аквакультура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8.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Переселение из подвалов, бараков, коммуналок, общежитий, аварийных домов, ветхого жилья, санитарно-защитной зоны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  9.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органов исполнительной власти субъекта Российской Федерации. Принимаемые решения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  10.</a:t>
                      </a:r>
                    </a:p>
                  </a:txBody>
                  <a:tcPr marL="7144" marR="7144" marT="7739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Транспортное обслуживание населения, пассажирские перевозки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3525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66706" y="-272615"/>
            <a:ext cx="922880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Распределение </a:t>
            </a:r>
            <a:r>
              <a:rPr lang="ru-RU" sz="1400" b="1" dirty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по тематическим разделам количества вопросов, </a:t>
            </a:r>
            <a:r>
              <a:rPr lang="ru-RU" sz="1400" b="1" dirty="0" smtClean="0">
                <a:solidFill>
                  <a:prstClr val="black"/>
                </a:solidFill>
                <a:latin typeface="Sylfaen" pitchFamily="18" charset="0"/>
                <a:ea typeface="Calibri" pitchFamily="34" charset="0"/>
                <a:cs typeface="Times New Roman" pitchFamily="18" charset="0"/>
              </a:rPr>
              <a:t>содержавшихся в обращениях, поступивших в Правительство Камчатского края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  <a:latin typeface="Sylfaen" pitchFamily="18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Sylfae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347267"/>
              </p:ext>
            </p:extLst>
          </p:nvPr>
        </p:nvGraphicFramePr>
        <p:xfrm>
          <a:off x="52436" y="1437070"/>
          <a:ext cx="8990523" cy="4836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0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1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6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1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49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19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Условные обозначения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количество вопросов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latin typeface="Sylfae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Всего вопросов, содержащихся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в обращениях</a:t>
                      </a:r>
                      <a:endParaRPr lang="ru-RU" sz="1400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918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Тематический раздел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1.Государство, общество, политика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CC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2. Социальная сфера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3.</a:t>
                      </a:r>
                      <a:r>
                        <a:rPr lang="ru-RU" sz="1300" b="1" baseline="0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 Экономика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Sylfaen" pitchFamily="18" charset="0"/>
                        </a:rPr>
                        <a:t>4.Оборона, безопасность, законность</a:t>
                      </a:r>
                      <a:endParaRPr lang="ru-RU" sz="1300" b="1" dirty="0">
                        <a:solidFill>
                          <a:schemeClr val="bg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9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5. Жилищно-коммунальная сфера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357"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Период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21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2020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1009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 450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2 721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280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</a:t>
                      </a:r>
                      <a:r>
                        <a:rPr lang="ru-RU" sz="1200" b="1" baseline="0" dirty="0" smtClean="0">
                          <a:latin typeface="Sylfaen" pitchFamily="18" charset="0"/>
                        </a:rPr>
                        <a:t> 343</a:t>
                      </a:r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7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 803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2021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544</a:t>
                      </a: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 359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</a:t>
                      </a:r>
                      <a:r>
                        <a:rPr lang="ru-RU" sz="1200" b="1" baseline="0" dirty="0" smtClean="0">
                          <a:latin typeface="Sylfaen" pitchFamily="18" charset="0"/>
                        </a:rPr>
                        <a:t> 121</a:t>
                      </a:r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802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3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 994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8820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2022 год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ylfae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300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317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182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  <a:p>
                      <a:pPr algn="ctr"/>
                      <a:r>
                        <a:rPr lang="ru-RU" sz="1200" b="1" dirty="0" smtClean="0">
                          <a:latin typeface="Sylfaen" pitchFamily="18" charset="0"/>
                        </a:rPr>
                        <a:t>217</a:t>
                      </a:r>
                    </a:p>
                    <a:p>
                      <a:pPr algn="ctr"/>
                      <a:endParaRPr lang="ru-RU" sz="1200" b="1" dirty="0" smtClean="0">
                        <a:latin typeface="Sylfae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Sylfaen" pitchFamily="18" charset="0"/>
                        </a:rPr>
                        <a:t>1287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5446F-470E-4D3D-B731-5E3978DF87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37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4537424" y="-17849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1200" b="1" dirty="0" smtClean="0">
                <a:latin typeface="Sylfae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200" b="1" dirty="0">
              <a:latin typeface="Sylfae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98776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Sylfaen" panose="010A0502050306030303" pitchFamily="18" charset="0"/>
              </a:rPr>
              <a:t>Результаты рассмотрения обращений, </a:t>
            </a:r>
            <a:endParaRPr lang="ru-RU" b="1" dirty="0" smtClean="0">
              <a:latin typeface="Sylfaen" panose="010A0502050306030303" pitchFamily="18" charset="0"/>
            </a:endParaRPr>
          </a:p>
          <a:p>
            <a:pPr algn="ctr"/>
            <a:r>
              <a:rPr lang="ru-RU" b="1" dirty="0" smtClean="0">
                <a:latin typeface="Sylfaen" panose="010A0502050306030303" pitchFamily="18" charset="0"/>
              </a:rPr>
              <a:t>поступивших </a:t>
            </a:r>
            <a:r>
              <a:rPr lang="ru-RU" b="1" dirty="0">
                <a:latin typeface="Sylfaen" panose="010A0502050306030303" pitchFamily="18" charset="0"/>
              </a:rPr>
              <a:t>в </a:t>
            </a:r>
            <a:r>
              <a:rPr lang="ru-RU" b="1" dirty="0" smtClean="0">
                <a:latin typeface="Sylfaen" panose="010A0502050306030303" pitchFamily="18" charset="0"/>
              </a:rPr>
              <a:t>3 квартале 2022 года</a:t>
            </a:r>
            <a:endParaRPr lang="ru-RU" b="1" dirty="0">
              <a:latin typeface="Sylfaen" panose="010A0502050306030303" pitchFamily="18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245979927"/>
              </p:ext>
            </p:extLst>
          </p:nvPr>
        </p:nvGraphicFramePr>
        <p:xfrm>
          <a:off x="611560" y="980728"/>
          <a:ext cx="79583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18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90" name="Text Box 410"/>
          <p:cNvSpPr txBox="1">
            <a:spLocks noChangeArrowheads="1"/>
          </p:cNvSpPr>
          <p:nvPr/>
        </p:nvSpPr>
        <p:spPr bwMode="auto">
          <a:xfrm>
            <a:off x="7019925" y="2924175"/>
            <a:ext cx="23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190532588"/>
              </p:ext>
            </p:extLst>
          </p:nvPr>
        </p:nvGraphicFramePr>
        <p:xfrm>
          <a:off x="107504" y="-7788"/>
          <a:ext cx="8856984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араллакс">
    <a:dk1>
      <a:sysClr val="windowText" lastClr="000000"/>
    </a:dk1>
    <a:lt1>
      <a:sysClr val="window" lastClr="FFFFFF"/>
    </a:lt1>
    <a:dk2>
      <a:srgbClr val="212121"/>
    </a:dk2>
    <a:lt2>
      <a:srgbClr val="CDD0D1"/>
    </a:lt2>
    <a:accent1>
      <a:srgbClr val="30ACEC"/>
    </a:accent1>
    <a:accent2>
      <a:srgbClr val="80C34F"/>
    </a:accent2>
    <a:accent3>
      <a:srgbClr val="E29D3E"/>
    </a:accent3>
    <a:accent4>
      <a:srgbClr val="D64A3B"/>
    </a:accent4>
    <a:accent5>
      <a:srgbClr val="D64787"/>
    </a:accent5>
    <a:accent6>
      <a:srgbClr val="A666E1"/>
    </a:accent6>
    <a:hlink>
      <a:srgbClr val="3085ED"/>
    </a:hlink>
    <a:folHlink>
      <a:srgbClr val="82B6F4"/>
    </a:folHlink>
  </a:clrScheme>
  <a:fontScheme name="Параллакс">
    <a:maj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 panose="020B0503020204020204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Параллакс">
    <a:fillStyleLst>
      <a:solidFill>
        <a:schemeClr val="phClr"/>
      </a:solidFill>
      <a:gradFill rotWithShape="1">
        <a:gsLst>
          <a:gs pos="0">
            <a:schemeClr val="phClr">
              <a:tint val="60000"/>
              <a:lumMod val="104000"/>
            </a:schemeClr>
          </a:gs>
          <a:gs pos="100000">
            <a:schemeClr val="phClr">
              <a:tint val="84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lumMod val="102000"/>
            </a:schemeClr>
          </a:gs>
          <a:gs pos="100000">
            <a:schemeClr val="phClr">
              <a:shade val="88000"/>
              <a:lumMod val="94000"/>
            </a:schemeClr>
          </a:gs>
        </a:gsLst>
        <a:path path="circle">
          <a:fillToRect l="50000" t="100000" r="100000" b="50000"/>
        </a:path>
      </a:gradFill>
    </a:fillStyleLst>
    <a:lnStyleLst>
      <a:ln w="9525" cap="rnd" cmpd="sng" algn="ctr">
        <a:solidFill>
          <a:schemeClr val="phClr">
            <a:tint val="6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reflection blurRad="12700" stA="26000" endPos="32000" dist="12700" dir="5400000" sy="-100000" rotWithShape="0"/>
        </a:effectLst>
      </a:effectStyle>
      <a:effectStyle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10000"/>
            </a:schemeClr>
          </a:gs>
          <a:gs pos="100000">
            <a:schemeClr val="phClr">
              <a:shade val="64000"/>
              <a:lumMod val="98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shade val="76000"/>
              <a:satMod val="180000"/>
            </a:schemeClr>
            <a:schemeClr val="phClr">
              <a:tint val="80000"/>
              <a:satMod val="120000"/>
              <a:lumMod val="180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21049</TotalTime>
  <Words>429</Words>
  <Application>Microsoft Office PowerPoint</Application>
  <PresentationFormat>Экран (4:3)</PresentationFormat>
  <Paragraphs>171</Paragraphs>
  <Slides>7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Sylfaen</vt:lpstr>
      <vt:lpstr>Times New Roman</vt:lpstr>
      <vt:lpstr>Verdana</vt:lpstr>
      <vt:lpstr>Тема Office</vt:lpstr>
      <vt:lpstr>1_Тема Office</vt:lpstr>
      <vt:lpstr>Лист</vt:lpstr>
      <vt:lpstr>Презентация PowerPoint</vt:lpstr>
      <vt:lpstr>Презентация PowerPoint</vt:lpstr>
      <vt:lpstr>Презентация PowerPoint</vt:lpstr>
      <vt:lpstr>Основная тематика обращений, представляющих для заявителей  наибольший интерес в 3 квартале 2022 года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Еремин Александр Геннадьевич</dc:creator>
  <cp:lastModifiedBy>Бурова Ольга Евгеньевна</cp:lastModifiedBy>
  <cp:revision>4255</cp:revision>
  <cp:lastPrinted>2022-04-26T01:30:04Z</cp:lastPrinted>
  <dcterms:created xsi:type="dcterms:W3CDTF">2015-06-29T07:39:57Z</dcterms:created>
  <dcterms:modified xsi:type="dcterms:W3CDTF">2022-11-26T11:04:36Z</dcterms:modified>
</cp:coreProperties>
</file>