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wmf" ContentType="image/x-wmf"/>
  <Override PartName="/ppt/notesSlides/notesSlide5.xml" ContentType="application/vnd.openxmlformats-officedocument.presentationml.notesSlide+xml"/>
  <Override PartName="/ppt/notesSlides/_rels/notesSlide5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/>
  <p:notesSz cx="6797675" cy="992663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443961205584308"/>
          <c:y val="0.0199406610087629"/>
          <c:w val="0.523898577828035"/>
          <c:h val="0.9154764369005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1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invertIfNegative val="0"/>
          <c:dLbls>
            <c:numFmt formatCode="General" sourceLinked="0"/>
            <c:txPr>
              <a:bodyPr wrap="none"/>
              <a:lstStyle/>
              <a:p>
                <a:pPr>
                  <a:defRPr b="1" sz="1000" spc="-1" strike="noStrike">
                    <a:solidFill>
                      <a:srgbClr val="000000"/>
                    </a:solidFill>
                    <a:latin typeface="Times New Roman"/>
                    <a:ea typeface="DejaVu San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В устной форме (личные, выездные, онлайн-приемы)</c:v>
                </c:pt>
                <c:pt idx="1">
                  <c:v>В письменной (по почте, телеграмма, принесенные лично)</c:v>
                </c:pt>
                <c:pt idx="2">
                  <c:v>По средствам электронной связи (электронная приемная, электронная почта, в т.ч. Управление Президента РФ)</c:v>
                </c:pt>
                <c:pt idx="3">
                  <c:v>Управление Президента РФ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196</c:v>
                </c:pt>
                <c:pt idx="1">
                  <c:v>277</c:v>
                </c:pt>
                <c:pt idx="2">
                  <c:v>655</c:v>
                </c:pt>
                <c:pt idx="3">
                  <c:v>141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 2</c:v>
                </c:pt>
              </c:strCache>
            </c:strRef>
          </c:tx>
          <c:spPr>
            <a:solidFill>
              <a:srgbClr val="ff420e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XO Orie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В устной форме (личные, выездные, онлайн-приемы)</c:v>
                </c:pt>
                <c:pt idx="1">
                  <c:v>В письменной (по почте, телеграмма, принесенные лично)</c:v>
                </c:pt>
                <c:pt idx="2">
                  <c:v>По средствам электронной связи (электронная приемная, электронная почта, в т.ч. Управление Президента РФ)</c:v>
                </c:pt>
                <c:pt idx="3">
                  <c:v>Управление Президента РФ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 3</c:v>
                </c:pt>
              </c:strCache>
            </c:strRef>
          </c:tx>
          <c:spPr>
            <a:solidFill>
              <a:srgbClr val="ffd320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XO Orie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В устной форме (личные, выездные, онлайн-приемы)</c:v>
                </c:pt>
                <c:pt idx="1">
                  <c:v>В письменной (по почте, телеграмма, принесенные лично)</c:v>
                </c:pt>
                <c:pt idx="2">
                  <c:v>По средствам электронной связи (электронная приемная, электронная почта, в т.ч. Управление Президента РФ)</c:v>
                </c:pt>
                <c:pt idx="3">
                  <c:v>Управление Президента РФ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00"/>
        <c:overlap val="0"/>
        <c:axId val="3368990"/>
        <c:axId val="98056372"/>
      </c:barChart>
      <c:catAx>
        <c:axId val="3368990"/>
        <c:scaling>
          <c:orientation val="minMax"/>
        </c:scaling>
        <c:delete val="0"/>
        <c:axPos val="b"/>
        <c:numFmt formatCode="[$-419]dd/mm/yyyy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1" sz="15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pPr>
          </a:p>
        </c:txPr>
        <c:crossAx val="98056372"/>
        <c:crossesAt val="0"/>
        <c:auto val="1"/>
        <c:lblAlgn val="ctr"/>
        <c:lblOffset val="100"/>
        <c:noMultiLvlLbl val="0"/>
      </c:catAx>
      <c:valAx>
        <c:axId val="98056372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XO Oriel"/>
                <a:ea typeface="DejaVu Sans"/>
              </a:defRPr>
            </a:pPr>
          </a:p>
        </c:txPr>
        <c:crossAx val="3368990"/>
        <c:crosses val="autoZero"/>
        <c:crossBetween val="between"/>
      </c:valAx>
      <c:spPr>
        <a:noFill/>
        <a:ln w="0">
          <a:solidFill>
            <a:srgbClr val="b3b3b3"/>
          </a:solidFill>
        </a:ln>
      </c:spPr>
    </c:plotArea>
    <c:plotVisOnly val="1"/>
    <c:dispBlanksAs val="gap"/>
  </c:chart>
  <c:spPr>
    <a:noFill/>
    <a:ln w="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30"/>
      <c:rotY val="0"/>
      <c:rAngAx val="0"/>
      <c:perspective val="10"/>
    </c:view3D>
    <c:floor>
      <c:spPr>
        <a:solidFill>
          <a:srgbClr val="d9d9d9"/>
        </a:solidFill>
        <a:ln w="0">
          <a:noFill/>
        </a:ln>
      </c:spPr>
    </c:floor>
    <c:sideWall>
      <c:spPr>
        <a:solidFill>
          <a:srgbClr val="d9d9d9"/>
        </a:solidFill>
        <a:ln w="0">
          <a:noFill/>
        </a:ln>
      </c:spPr>
    </c:sideWall>
    <c:backWall>
      <c:spPr>
        <a:solidFill>
          <a:srgbClr val="d9d9d9"/>
        </a:solidFill>
        <a:ln w="0">
          <a:noFill/>
        </a:ln>
      </c:spPr>
    </c:backWall>
    <c:plotArea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1</c:v>
                </c:pt>
              </c:strCache>
            </c:strRef>
          </c:tx>
          <c:spPr>
            <a:solidFill>
              <a:srgbClr val="729fcf"/>
            </a:solidFill>
            <a:ln w="0">
              <a:noFill/>
            </a:ln>
          </c:spPr>
          <c:explosion val="50"/>
          <c:dPt>
            <c:idx val="0"/>
            <c:explosion val="50"/>
            <c:spPr>
              <a:solidFill>
                <a:srgbClr val="5983b0"/>
              </a:solidFill>
              <a:ln w="0">
                <a:noFill/>
              </a:ln>
            </c:spPr>
          </c:dPt>
          <c:dPt>
            <c:idx val="1"/>
            <c:explosion val="50"/>
            <c:spPr>
              <a:solidFill>
                <a:srgbClr val="ff420e"/>
              </a:solidFill>
              <a:ln w="0">
                <a:noFill/>
              </a:ln>
            </c:spPr>
          </c:dPt>
          <c:dPt>
            <c:idx val="2"/>
            <c:explosion val="50"/>
            <c:spPr>
              <a:solidFill>
                <a:srgbClr val="ffd320"/>
              </a:solidFill>
              <a:ln w="0">
                <a:noFill/>
              </a:ln>
            </c:spPr>
          </c:dPt>
          <c:dPt>
            <c:idx val="3"/>
            <c:explosion val="50"/>
            <c:spPr>
              <a:solidFill>
                <a:srgbClr val="579d1c"/>
              </a:solidFill>
              <a:ln w="0">
                <a:noFill/>
              </a:ln>
            </c:spPr>
          </c:dPt>
          <c:dPt>
            <c:idx val="4"/>
            <c:explosion val="50"/>
            <c:spPr>
              <a:solidFill>
                <a:srgbClr val="7e0021"/>
              </a:solidFill>
              <a:ln w="0">
                <a:noFill/>
              </a:ln>
            </c:spPr>
          </c:dPt>
          <c:dLbls>
            <c:numFmt formatCode="General" sourceLinked="0"/>
            <c:dLbl>
              <c:idx val="0"/>
              <c:numFmt formatCode="General" sourceLinked="0"/>
              <c:txPr>
                <a:bodyPr wrap="none"/>
                <a:lstStyle/>
                <a:p>
                  <a:pPr>
                    <a:defRPr b="1" sz="1300" spc="-1" strike="noStrike">
                      <a:solidFill>
                        <a:srgbClr val="000000"/>
                      </a:solidFill>
                      <a:latin typeface="Times New Roman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"/>
              <c:numFmt formatCode="General" sourceLinked="0"/>
              <c:txPr>
                <a:bodyPr wrap="none"/>
                <a:lstStyle/>
                <a:p>
                  <a:pPr>
                    <a:defRPr b="1" sz="1300" spc="-1" strike="noStrike">
                      <a:solidFill>
                        <a:srgbClr val="000000"/>
                      </a:solidFill>
                      <a:latin typeface="Times New Roman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2"/>
              <c:numFmt formatCode="General" sourceLinked="0"/>
              <c:txPr>
                <a:bodyPr wrap="none"/>
                <a:lstStyle/>
                <a:p>
                  <a:pPr>
                    <a:defRPr b="1" sz="1300" spc="-1" strike="noStrike">
                      <a:solidFill>
                        <a:srgbClr val="000000"/>
                      </a:solidFill>
                      <a:latin typeface="Times New Roman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3"/>
              <c:numFmt formatCode="General" sourceLinked="0"/>
              <c:txPr>
                <a:bodyPr wrap="none"/>
                <a:lstStyle/>
                <a:p>
                  <a:pPr>
                    <a:defRPr b="1" sz="1300" spc="-1" strike="noStrike">
                      <a:solidFill>
                        <a:srgbClr val="000000"/>
                      </a:solidFill>
                      <a:latin typeface="Times New Roman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4"/>
              <c:numFmt formatCode="General" sourceLinked="0"/>
              <c:txPr>
                <a:bodyPr wrap="none"/>
                <a:lstStyle/>
                <a:p>
                  <a:pPr>
                    <a:defRPr b="1" sz="1300" spc="-1" strike="noStrike">
                      <a:solidFill>
                        <a:srgbClr val="000000"/>
                      </a:solidFill>
                      <a:latin typeface="Times New Roman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1" sz="1300" spc="-1" strike="noStrike">
                    <a:solidFill>
                      <a:srgbClr val="000000"/>
                    </a:solidFill>
                    <a:latin typeface="Times New Roman"/>
                    <a:ea typeface="DejaVu San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5"/>
                <c:pt idx="0">
                  <c:v>Разъяснено</c:v>
                </c:pt>
                <c:pt idx="1">
                  <c:v>В процессе</c:v>
                </c:pt>
                <c:pt idx="2">
                  <c:v>Меры приняты</c:v>
                </c:pt>
                <c:pt idx="3">
                  <c:v>Отказано</c:v>
                </c:pt>
                <c:pt idx="4">
                  <c:v>Решено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655</c:v>
                </c:pt>
                <c:pt idx="1">
                  <c:v>109</c:v>
                </c:pt>
                <c:pt idx="2">
                  <c:v>88</c:v>
                </c:pt>
                <c:pt idx="3">
                  <c:v>12</c:v>
                </c:pt>
                <c:pt idx="4">
                  <c:v>264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 2</c:v>
                </c:pt>
              </c:strCache>
            </c:strRef>
          </c:tx>
          <c:spPr>
            <a:solidFill>
              <a:srgbClr val="ff420e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 w="0">
                <a:noFill/>
              </a:ln>
            </c:spPr>
          </c:dPt>
          <c:dPt>
            <c:idx val="1"/>
            <c:spPr>
              <a:solidFill>
                <a:srgbClr val="ff420e"/>
              </a:solidFill>
              <a:ln w="0">
                <a:noFill/>
              </a:ln>
            </c:spPr>
          </c:dPt>
          <c:dPt>
            <c:idx val="2"/>
            <c:spPr>
              <a:solidFill>
                <a:srgbClr val="ffd32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579d1c"/>
              </a:solidFill>
              <a:ln w="0">
                <a:noFill/>
              </a:ln>
            </c:spPr>
          </c:dPt>
          <c:dPt>
            <c:idx val="4"/>
            <c:spPr>
              <a:solidFill>
                <a:srgbClr val="7e0021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XO Orie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1"/>
          </c:dLbls>
          <c:cat>
            <c:strRef>
              <c:f>categories</c:f>
              <c:strCache>
                <c:ptCount val="5"/>
                <c:pt idx="0">
                  <c:v>Разъяснено</c:v>
                </c:pt>
                <c:pt idx="1">
                  <c:v>В процессе</c:v>
                </c:pt>
                <c:pt idx="2">
                  <c:v>Меры приняты</c:v>
                </c:pt>
                <c:pt idx="3">
                  <c:v>Отказано</c:v>
                </c:pt>
                <c:pt idx="4">
                  <c:v>Решено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 3</c:v>
                </c:pt>
              </c:strCache>
            </c:strRef>
          </c:tx>
          <c:spPr>
            <a:solidFill>
              <a:srgbClr val="ffd320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 w="0">
                <a:noFill/>
              </a:ln>
            </c:spPr>
          </c:dPt>
          <c:dPt>
            <c:idx val="1"/>
            <c:spPr>
              <a:solidFill>
                <a:srgbClr val="ff420e"/>
              </a:solidFill>
              <a:ln w="0">
                <a:noFill/>
              </a:ln>
            </c:spPr>
          </c:dPt>
          <c:dPt>
            <c:idx val="2"/>
            <c:spPr>
              <a:solidFill>
                <a:srgbClr val="ffd32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579d1c"/>
              </a:solidFill>
              <a:ln w="0">
                <a:noFill/>
              </a:ln>
            </c:spPr>
          </c:dPt>
          <c:dPt>
            <c:idx val="4"/>
            <c:spPr>
              <a:solidFill>
                <a:srgbClr val="7e0021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XO Orie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1"/>
          </c:dLbls>
          <c:cat>
            <c:strRef>
              <c:f>categories</c:f>
              <c:strCache>
                <c:ptCount val="5"/>
                <c:pt idx="0">
                  <c:v>Разъяснено</c:v>
                </c:pt>
                <c:pt idx="1">
                  <c:v>В процессе</c:v>
                </c:pt>
                <c:pt idx="2">
                  <c:v>Меры приняты</c:v>
                </c:pt>
                <c:pt idx="3">
                  <c:v>Отказано</c:v>
                </c:pt>
                <c:pt idx="4">
                  <c:v>Решено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</c:numCache>
            </c:numRef>
          </c:val>
        </c:ser>
      </c:pie3DChart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1" sz="1200" spc="-1" strike="noStrike">
              <a:solidFill>
                <a:srgbClr val="000000"/>
              </a:solidFill>
              <a:latin typeface="Times New Roman"/>
              <a:ea typeface="DejaVu Sans"/>
            </a:defRPr>
          </a:pPr>
        </a:p>
      </c:txPr>
    </c:legend>
    <c:plotVisOnly val="1"/>
    <c:dispBlanksAs val="zero"/>
  </c:chart>
  <c:spPr>
    <a:noFill/>
    <a:ln w="0"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Количество проведенных приемов Губернатором Камчатского края, Председателем Правительства Камчатского края, Руководителем Администрации Губернатора Камчатского края, Заместителями Председателя Правительства Камчатского края</a:t>
            </a:r>
          </a:p>
        </c:rich>
      </c:tx>
      <c:layout>
        <c:manualLayout>
          <c:xMode val="edge"/>
          <c:yMode val="edge"/>
          <c:x val="0.110573206948456"/>
          <c:y val="0.0276839972991222"/>
        </c:manualLayout>
      </c:layout>
      <c:overlay val="0"/>
      <c:spPr>
        <a:noFill/>
        <a:ln w="0">
          <a:noFill/>
        </a:ln>
      </c:spPr>
    </c:title>
    <c:autoTitleDeleted val="0"/>
    <c:view3D>
      <c:rotX val="10"/>
      <c:rotY val="25"/>
      <c:rAngAx val="0"/>
      <c:perspective val="40"/>
    </c:view3D>
    <c:floor>
      <c:spPr>
        <a:solidFill>
          <a:srgbClr val="d9d9d9"/>
        </a:solidFill>
        <a:ln w="0">
          <a:noFill/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layoutTarget val="inner"/>
          <c:xMode val="edge"/>
          <c:yMode val="edge"/>
          <c:x val="0.0396240999145682"/>
          <c:y val="0.202509565608823"/>
          <c:w val="0.957039990236361"/>
          <c:h val="0.73869007427413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личных и онлайн-приемов</c:v>
                </c:pt>
              </c:strCache>
            </c:strRef>
          </c:tx>
          <c:spPr>
            <a:solidFill>
              <a:srgbClr val="00cc00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00cc00"/>
              </a:solidFill>
              <a:ln w="0">
                <a:noFill/>
              </a:ln>
            </c:spPr>
          </c:dPt>
          <c:dPt>
            <c:idx val="1"/>
            <c:invertIfNegative val="0"/>
            <c:spPr>
              <a:solidFill>
                <a:srgbClr val="00cc00"/>
              </a:solidFill>
              <a:ln w="0">
                <a:noFill/>
              </a:ln>
            </c:spPr>
          </c:dPt>
          <c:dLbls>
            <c:numFmt formatCode="General" sourceLinked="0"/>
            <c:dLbl>
              <c:idx val="0"/>
              <c:layout>
                <c:manualLayout>
                  <c:x val="-0.00143389668537281"/>
                  <c:y val="0.00396817709443199"/>
                </c:manualLayout>
              </c:layout>
              <c:txPr>
                <a:bodyPr wrap="squar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tx>
                <c:rich>
                  <a:bodyPr/>
                  <a:p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78</a:t>
                    </a:r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
</a:t>
                    </a:r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личных и онлайн приемов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layout>
                <c:manualLayout>
                  <c:x val="0"/>
                  <c:y val="0.013888619830512"/>
                </c:manualLayout>
              </c:layout>
              <c:txPr>
                <a:bodyPr wrap="squar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tx>
                <c:rich>
                  <a:bodyPr/>
                  <a:p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120</a:t>
                    </a:r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
</a:t>
                    </a:r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Личных и онлайн </a:t>
                    </a:r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приемов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1" sz="1300" spc="-1" strike="noStrike">
                    <a:solidFill>
                      <a:srgbClr val="000000"/>
                    </a:solidFill>
                    <a:latin typeface="Times New Roman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"/>
                <c:pt idx="0">
                  <c:v>2022 г.</c:v>
                </c:pt>
                <c:pt idx="1">
                  <c:v>2023 г.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120</c:v>
                </c:pt>
                <c:pt idx="1">
                  <c:v>144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выездных приемов</c:v>
                </c:pt>
              </c:strCache>
            </c:strRef>
          </c:tx>
          <c:spPr>
            <a:solidFill>
              <a:srgbClr val="00b0f0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00b0f0"/>
              </a:solidFill>
              <a:ln w="0">
                <a:noFill/>
              </a:ln>
            </c:spPr>
          </c:dPt>
          <c:dPt>
            <c:idx val="1"/>
            <c:invertIfNegative val="0"/>
            <c:spPr>
              <a:solidFill>
                <a:srgbClr val="00b0f0"/>
              </a:solidFill>
              <a:ln w="0">
                <a:noFill/>
              </a:ln>
            </c:spPr>
          </c:dPt>
          <c:dLbls>
            <c:numFmt formatCode="General" sourceLinked="0"/>
            <c:dLbl>
              <c:idx val="0"/>
              <c:layout>
                <c:manualLayout>
                  <c:x val="0.0129050701683553"/>
                  <c:y val="-1.41332958389277E-016"/>
                </c:manualLayout>
              </c:layout>
              <c:txPr>
                <a:bodyPr wrap="squar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tx>
                <c:rich>
                  <a:bodyPr/>
                  <a:p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38</a:t>
                    </a:r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
</a:t>
                    </a:r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выездных приемов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layout>
                <c:manualLayout>
                  <c:x val="0.0108296933868946"/>
                  <c:y val="0"/>
                </c:manualLayout>
              </c:layout>
              <c:txPr>
                <a:bodyPr wrap="squar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tx>
                <c:rich>
                  <a:bodyPr/>
                  <a:p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50</a:t>
                    </a:r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
</a:t>
                    </a:r>
                    <a:r>
                      <a:rPr b="0" sz="10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rPr>
                      <a:t>выездных приемов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1" sz="1200" spc="-1" strike="noStrike">
                    <a:solidFill>
                      <a:srgbClr val="000000"/>
                    </a:solidFill>
                    <a:latin typeface="Times New Roman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"/>
                <c:pt idx="0">
                  <c:v>2022 г.</c:v>
                </c:pt>
                <c:pt idx="1">
                  <c:v>2023 г.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"/>
                <c:pt idx="0">
                  <c:v>50</c:v>
                </c:pt>
                <c:pt idx="1">
                  <c:v>58</c:v>
                </c:pt>
              </c:numCache>
            </c:numRef>
          </c:val>
        </c:ser>
        <c:gapWidth val="150"/>
        <c:shape val="box"/>
        <c:axId val="73846100"/>
        <c:axId val="22430883"/>
        <c:axId val="0"/>
      </c:bar3DChart>
      <c:catAx>
        <c:axId val="738461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1260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1" sz="16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pPr>
          </a:p>
        </c:txPr>
        <c:crossAx val="22430883"/>
        <c:crosses val="autoZero"/>
        <c:auto val="1"/>
        <c:lblAlgn val="ctr"/>
        <c:lblOffset val="100"/>
        <c:noMultiLvlLbl val="0"/>
      </c:catAx>
      <c:valAx>
        <c:axId val="2243088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orbel"/>
                <a:ea typeface="DejaVu Sans"/>
              </a:defRPr>
            </a:pPr>
          </a:p>
        </c:txPr>
        <c:crossAx val="73846100"/>
        <c:crossBetween val="between"/>
        <c:majorUnit val="10"/>
      </c:valAx>
    </c:plotArea>
    <c:plotVisOnly val="1"/>
    <c:dispBlanksAs val="gap"/>
  </c:chart>
  <c:spPr>
    <a:noFill/>
    <a:ln w="9360"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XO Oriel"/>
              </a:rPr>
              <a:t>Для перемещения страницы щёлкните мышью</a:t>
            </a:r>
            <a:endParaRPr b="0" lang="ru-RU" sz="4400" spc="-1" strike="noStrike">
              <a:latin typeface="XO Orie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ru-RU" sz="2000" spc="-1" strike="noStrike">
                <a:latin typeface="XO Oriel"/>
              </a:rPr>
              <a:t>Для правки формата примечаний щёлкните мышью</a:t>
            </a:r>
            <a:endParaRPr b="0" lang="ru-RU" sz="2000" spc="-1" strike="noStrike">
              <a:latin typeface="XO Orie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ru-RU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ru-RU" sz="1400" spc="-1" strike="noStrike">
                <a:latin typeface="Times New Roman"/>
              </a:defRPr>
            </a:lvl1pPr>
          </a:lstStyle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ru-RU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CBB7E082-B755-4C7F-B2FD-7EBEFA009F8C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59000" cy="3719160"/>
          </a:xfrm>
          <a:prstGeom prst="rect">
            <a:avLst/>
          </a:prstGeom>
          <a:ln w="0">
            <a:noFill/>
          </a:ln>
        </p:spPr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79320" y="4714200"/>
            <a:ext cx="5435280" cy="446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ru-RU" sz="2000" spc="-1" strike="noStrike">
              <a:latin typeface="XO Orie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sldNum" idx="13"/>
          </p:nvPr>
        </p:nvSpPr>
        <p:spPr>
          <a:xfrm>
            <a:off x="3849840" y="9428400"/>
            <a:ext cx="2942640" cy="49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959E964-CF05-4E51-90EF-DC05B6845DE4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88B95CB-E79F-46CB-94D7-74D6F6E9631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5EEDA94-41AC-42C2-9BE4-B6E421F4C5E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83F9546-0B54-4B2B-9190-F2A3772EC65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25EEA0-BF0A-4003-BDFC-370EB79BF43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6C75AAF-8E8B-46FB-8285-3444A4C025E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7EEF7ED-8A4F-42FE-B00F-66D9B064D33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DCF99F9-9CDB-47F8-9433-73691CAA714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2F74E0F-1E2F-4DB8-8850-9CCA5A7348B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62E1335-3888-47BF-9394-BEC57A749AB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B7DB00C-049D-462B-94E8-8DE1F3F9397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D6BF831-FCF6-4535-9AB2-E8987963C3D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211841B-0062-427B-AAE7-8A7F2263859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55BD087-8F86-47C9-85A7-2351BC3D05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3B50A5B-2CAF-4F05-A278-960376D8CEB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D5E5149-622D-41C7-A4C2-710B8B62653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B2B17DA-87BB-47C9-95D6-32B31B90145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C94723F-ABB8-443E-B55D-6829133D372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1FC8365-1343-4689-9417-E6DA70EAAEB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4BA37B4-4C5C-439A-ADE0-4F2B18C8731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93B9280-9803-4039-B1EE-F996A82BFFF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045BD4F-A79F-47B2-8782-492B8F214E0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4A220FB-20F4-4286-927D-1A8178CBDE4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3953D04-7D10-4567-A490-FC063CB27DF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45616C6-DF15-4049-85CB-77F81A51C72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DBB3AA3-46BC-4A1B-8E90-4163AB1452E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25DBFF5-3317-4BF8-8A5F-5DD4372EB61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5C46505-2A8A-45CE-BB07-D3FB16C9FF2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EC73807-79E3-454D-991D-A2FBE15D043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7D136F9-5640-4EEE-97F9-1320D7C756C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AF612C0-96A4-4523-9806-53FAE9E8529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990AD46-398C-4EF6-B8D5-D128B3F233C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A114DB8-A6FD-4999-8623-EAF540A0B1C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9333ED6-CE46-4673-850C-A1579C5B6DD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54274FC-3F25-4552-8F8C-CB3A8C1A6CC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898C114-358A-49E4-8C9F-D31A5BFAC2F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XO Orie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D9EB6C6-DBFF-49F0-A942-F327E603239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4d6eb"/>
            </a:gs>
            <a:gs pos="100000">
              <a:srgbClr val="ffebfa"/>
            </a:gs>
          </a:gsLst>
          <a:lin ang="27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188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ru-RU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58822B7-5BA8-4961-AFC4-BDAD614E673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ru-RU" sz="1400" spc="-1" strike="noStrike">
                <a:latin typeface="Times New Roman"/>
              </a:defRPr>
            </a:lvl1pPr>
          </a:lstStyle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XO Oriel"/>
              </a:rPr>
              <a:t>Для правки текста заглавия щёлкните мышью</a:t>
            </a:r>
            <a:endParaRPr b="0" lang="ru-RU" sz="4400" spc="-1" strike="noStrike">
              <a:latin typeface="XO Orie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XO Oriel"/>
              </a:rPr>
              <a:t>Для правки структуры щёлкните мышью</a:t>
            </a:r>
            <a:endParaRPr b="0" lang="ru-RU" sz="3200" spc="-1" strike="noStrike">
              <a:latin typeface="XO Ori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XO Oriel"/>
              </a:rPr>
              <a:t>Второй уровень структуры</a:t>
            </a:r>
            <a:endParaRPr b="0" lang="ru-RU" sz="2800" spc="-1" strike="noStrike">
              <a:latin typeface="XO Ori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XO Oriel"/>
              </a:rPr>
              <a:t>Третий уровень структуры</a:t>
            </a:r>
            <a:endParaRPr b="0" lang="ru-RU" sz="2400" spc="-1" strike="noStrike">
              <a:latin typeface="XO Ori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XO Oriel"/>
              </a:rPr>
              <a:t>Четвёртый уровень структуры</a:t>
            </a:r>
            <a:endParaRPr b="0" lang="ru-RU" sz="2000" spc="-1" strike="noStrike">
              <a:latin typeface="XO Ori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Пятый уровень структуры</a:t>
            </a:r>
            <a:endParaRPr b="0" lang="ru-RU" sz="2000" spc="-1" strike="noStrike">
              <a:latin typeface="XO Ori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Шестой уровень структуры</a:t>
            </a:r>
            <a:endParaRPr b="0" lang="ru-RU" sz="2000" spc="-1" strike="noStrike">
              <a:latin typeface="XO Ori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Седьмой уровень структуры</a:t>
            </a:r>
            <a:endParaRPr b="0" lang="ru-RU" sz="2000" spc="-1" strike="noStrike">
              <a:latin typeface="XO Ori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4d6eb"/>
            </a:gs>
            <a:gs pos="100000">
              <a:srgbClr val="ffebfa"/>
            </a:gs>
          </a:gsLst>
          <a:lin ang="27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188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ru-RU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6D464C8-F20A-4950-875B-72105F8802BB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ru-RU" sz="1400" spc="-1" strike="noStrike">
                <a:latin typeface="Times New Roman"/>
              </a:defRPr>
            </a:lvl1pPr>
          </a:lstStyle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XO Oriel"/>
              </a:rPr>
              <a:t>Для правки текста заглавия щёлкните мышью</a:t>
            </a:r>
            <a:endParaRPr b="0" lang="ru-RU" sz="4400" spc="-1" strike="noStrike">
              <a:latin typeface="XO Orie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XO Oriel"/>
              </a:rPr>
              <a:t>Для правки структуры щёлкните мышью</a:t>
            </a:r>
            <a:endParaRPr b="0" lang="ru-RU" sz="3200" spc="-1" strike="noStrike">
              <a:latin typeface="XO Ori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XO Oriel"/>
              </a:rPr>
              <a:t>Второй уровень структуры</a:t>
            </a:r>
            <a:endParaRPr b="0" lang="ru-RU" sz="2800" spc="-1" strike="noStrike">
              <a:latin typeface="XO Ori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XO Oriel"/>
              </a:rPr>
              <a:t>Третий уровень структуры</a:t>
            </a:r>
            <a:endParaRPr b="0" lang="ru-RU" sz="2400" spc="-1" strike="noStrike">
              <a:latin typeface="XO Ori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XO Oriel"/>
              </a:rPr>
              <a:t>Четвёртый уровень структуры</a:t>
            </a:r>
            <a:endParaRPr b="0" lang="ru-RU" sz="2000" spc="-1" strike="noStrike">
              <a:latin typeface="XO Ori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Пятый уровень структуры</a:t>
            </a:r>
            <a:endParaRPr b="0" lang="ru-RU" sz="2000" spc="-1" strike="noStrike">
              <a:latin typeface="XO Ori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Шестой уровень структуры</a:t>
            </a:r>
            <a:endParaRPr b="0" lang="ru-RU" sz="2000" spc="-1" strike="noStrike">
              <a:latin typeface="XO Ori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Седьмой уровень структуры</a:t>
            </a:r>
            <a:endParaRPr b="0" lang="ru-RU" sz="2000" spc="-1" strike="noStrike">
              <a:latin typeface="XO Ori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5e9eff"/>
            </a:gs>
            <a:gs pos="100000">
              <a:srgbClr val="85c2ff"/>
            </a:gs>
          </a:gsLst>
          <a:lin ang="27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>
          <a:xfrm>
            <a:off x="3124080" y="6356520"/>
            <a:ext cx="289188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ru-RU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>
          <a:xfrm>
            <a:off x="655308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E03D278-07CB-4B5A-9C46-F6E9E3A42DED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>
          <a:xfrm>
            <a:off x="45720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ru-RU" sz="1400" spc="-1" strike="noStrike">
                <a:latin typeface="Times New Roman"/>
              </a:defRPr>
            </a:lvl1pPr>
          </a:lstStyle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XO Oriel"/>
              </a:rPr>
              <a:t>Для правки текста заглавия щёлкните мышью</a:t>
            </a:r>
            <a:endParaRPr b="0" lang="ru-RU" sz="4400" spc="-1" strike="noStrike">
              <a:latin typeface="XO Orie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XO Oriel"/>
              </a:rPr>
              <a:t>Для правки структуры щёлкните мышью</a:t>
            </a:r>
            <a:endParaRPr b="0" lang="ru-RU" sz="3200" spc="-1" strike="noStrike">
              <a:latin typeface="XO Ori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XO Oriel"/>
              </a:rPr>
              <a:t>Второй уровень структуры</a:t>
            </a:r>
            <a:endParaRPr b="0" lang="ru-RU" sz="2800" spc="-1" strike="noStrike">
              <a:latin typeface="XO Ori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XO Oriel"/>
              </a:rPr>
              <a:t>Третий уровень структуры</a:t>
            </a:r>
            <a:endParaRPr b="0" lang="ru-RU" sz="2400" spc="-1" strike="noStrike">
              <a:latin typeface="XO Ori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XO Oriel"/>
              </a:rPr>
              <a:t>Четвёртый уровень структуры</a:t>
            </a:r>
            <a:endParaRPr b="0" lang="ru-RU" sz="2000" spc="-1" strike="noStrike">
              <a:latin typeface="XO Ori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Пятый уровень структуры</a:t>
            </a:r>
            <a:endParaRPr b="0" lang="ru-RU" sz="2000" spc="-1" strike="noStrike">
              <a:latin typeface="XO Ori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Шестой уровень структуры</a:t>
            </a:r>
            <a:endParaRPr b="0" lang="ru-RU" sz="2000" spc="-1" strike="noStrike">
              <a:latin typeface="XO Ori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Седьмой уровень структуры</a:t>
            </a:r>
            <a:endParaRPr b="0" lang="ru-RU" sz="2000" spc="-1" strike="noStrike">
              <a:latin typeface="XO Ori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4d6eb"/>
            </a:gs>
            <a:gs pos="100000">
              <a:srgbClr val="ffebfa"/>
            </a:gs>
          </a:gsLst>
          <a:lin ang="27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Box 3"/>
          <p:cNvSpPr/>
          <p:nvPr/>
        </p:nvSpPr>
        <p:spPr>
          <a:xfrm>
            <a:off x="-180360" y="404640"/>
            <a:ext cx="10071720" cy="5763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Информационно-статистический обзор обращений граждан, поступивших </a:t>
            </a:r>
            <a:endParaRPr b="0" lang="ru-RU" sz="1600" spc="-1" strike="noStrike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1 квартале  2023 года в Правительство Камчатского края </a:t>
            </a:r>
            <a:endParaRPr b="0" lang="ru-RU" sz="1600" spc="-1" strike="noStrike">
              <a:latin typeface="XO Oriel"/>
            </a:endParaRPr>
          </a:p>
        </p:txBody>
      </p:sp>
      <p:pic>
        <p:nvPicPr>
          <p:cNvPr id="130" name="Рисунок 1" descr=""/>
          <p:cNvPicPr/>
          <p:nvPr/>
        </p:nvPicPr>
        <p:blipFill>
          <a:blip r:embed="rId1"/>
          <a:stretch/>
        </p:blipFill>
        <p:spPr>
          <a:xfrm>
            <a:off x="721440" y="1080000"/>
            <a:ext cx="8276760" cy="5457600"/>
          </a:xfrm>
          <a:prstGeom prst="rect">
            <a:avLst/>
          </a:prstGeom>
          <a:ln w="0">
            <a:noFill/>
          </a:ln>
        </p:spPr>
      </p:pic>
      <p:sp>
        <p:nvSpPr>
          <p:cNvPr id="131" name="Овал 14"/>
          <p:cNvSpPr/>
          <p:nvPr/>
        </p:nvSpPr>
        <p:spPr>
          <a:xfrm>
            <a:off x="5255280" y="1761840"/>
            <a:ext cx="212400" cy="176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125280" bIns="12528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3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32" name="TextBox 2"/>
          <p:cNvSpPr/>
          <p:nvPr/>
        </p:nvSpPr>
        <p:spPr>
          <a:xfrm>
            <a:off x="6480720" y="4791960"/>
            <a:ext cx="2337480" cy="1688040"/>
          </a:xfrm>
          <a:prstGeom prst="rect">
            <a:avLst/>
          </a:prstGeom>
          <a:solidFill>
            <a:schemeClr val="bg1"/>
          </a:solidFill>
          <a:ln w="0">
            <a:solidFill>
              <a:srgbClr val="1f497d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1.Пенжинский - 3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2.Олюторский - 9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3.Карагинский - 8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4.Тигильский - 16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5.Усть-Камчатский -32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6.Быстринский - 19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7.Мильковский - 19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8.Соболевский - 3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9.Елизовский - 122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10.Усть-Большерецкий - 13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11.Алеутский - 1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12.Вилючинский городской округ - 22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13. Петропавловск-Камчатский городской округ - 460</a:t>
            </a:r>
            <a:endParaRPr b="0" lang="ru-RU" sz="700" spc="-1" strike="noStrike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000000"/>
                </a:solidFill>
                <a:latin typeface="Arial"/>
                <a:ea typeface="DejaVu Sans"/>
              </a:rPr>
              <a:t>14. Городской округ «посёлок Палана»- 7</a:t>
            </a:r>
            <a:endParaRPr b="0" lang="ru-RU" sz="700" spc="-1" strike="noStrike">
              <a:latin typeface="XO Oriel"/>
            </a:endParaRPr>
          </a:p>
        </p:txBody>
      </p:sp>
      <p:sp>
        <p:nvSpPr>
          <p:cNvPr id="133" name="Овал 5"/>
          <p:cNvSpPr/>
          <p:nvPr/>
        </p:nvSpPr>
        <p:spPr>
          <a:xfrm>
            <a:off x="6887160" y="2421000"/>
            <a:ext cx="273600" cy="28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9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34" name="Овал 6"/>
          <p:cNvSpPr/>
          <p:nvPr/>
        </p:nvSpPr>
        <p:spPr>
          <a:xfrm>
            <a:off x="2520000" y="4558680"/>
            <a:ext cx="460440" cy="1792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126720" bIns="12672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19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35" name="Овал 7"/>
          <p:cNvSpPr/>
          <p:nvPr/>
        </p:nvSpPr>
        <p:spPr>
          <a:xfrm rot="18600">
            <a:off x="3059280" y="3884400"/>
            <a:ext cx="537480" cy="23076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163440" bIns="16344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16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36" name="Овал 8"/>
          <p:cNvSpPr/>
          <p:nvPr/>
        </p:nvSpPr>
        <p:spPr>
          <a:xfrm>
            <a:off x="2286720" y="5178240"/>
            <a:ext cx="186480" cy="1540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109440" bIns="10944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3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37" name="Овал 9"/>
          <p:cNvSpPr/>
          <p:nvPr/>
        </p:nvSpPr>
        <p:spPr>
          <a:xfrm>
            <a:off x="3060000" y="4643280"/>
            <a:ext cx="537480" cy="2584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19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38" name="Овал 10"/>
          <p:cNvSpPr/>
          <p:nvPr/>
        </p:nvSpPr>
        <p:spPr>
          <a:xfrm>
            <a:off x="4284000" y="3170160"/>
            <a:ext cx="220680" cy="1908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135360" bIns="13536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8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39" name="Овал 11"/>
          <p:cNvSpPr/>
          <p:nvPr/>
        </p:nvSpPr>
        <p:spPr>
          <a:xfrm>
            <a:off x="3882240" y="4089240"/>
            <a:ext cx="381600" cy="2512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177840" bIns="17784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650" spc="-1" strike="noStrike">
                <a:solidFill>
                  <a:srgbClr val="ffffff"/>
                </a:solidFill>
                <a:latin typeface="Calibri"/>
                <a:ea typeface="DejaVu Sans"/>
              </a:rPr>
              <a:t>32</a:t>
            </a:r>
            <a:endParaRPr b="0" lang="ru-RU" sz="650" spc="-1" strike="noStrike">
              <a:latin typeface="XO Oriel"/>
            </a:endParaRPr>
          </a:p>
        </p:txBody>
      </p:sp>
      <p:sp>
        <p:nvSpPr>
          <p:cNvPr id="140" name="Овал 12"/>
          <p:cNvSpPr/>
          <p:nvPr/>
        </p:nvSpPr>
        <p:spPr>
          <a:xfrm>
            <a:off x="2711160" y="5169240"/>
            <a:ext cx="536760" cy="32976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650" spc="-1" strike="noStrike">
                <a:solidFill>
                  <a:srgbClr val="ffffff"/>
                </a:solidFill>
                <a:latin typeface="Calibri"/>
                <a:ea typeface="DejaVu Sans"/>
              </a:rPr>
              <a:t>122</a:t>
            </a:r>
            <a:endParaRPr b="0" lang="ru-RU" sz="650" spc="-1" strike="noStrike">
              <a:latin typeface="XO Oriel"/>
            </a:endParaRPr>
          </a:p>
        </p:txBody>
      </p:sp>
      <p:sp>
        <p:nvSpPr>
          <p:cNvPr id="141" name="Овал 13"/>
          <p:cNvSpPr/>
          <p:nvPr/>
        </p:nvSpPr>
        <p:spPr>
          <a:xfrm>
            <a:off x="1980000" y="5638680"/>
            <a:ext cx="446760" cy="2988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13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42" name="Овал 15"/>
          <p:cNvSpPr/>
          <p:nvPr/>
        </p:nvSpPr>
        <p:spPr>
          <a:xfrm>
            <a:off x="5695560" y="4817160"/>
            <a:ext cx="241200" cy="2196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155520" bIns="15552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1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43" name="Овал 3"/>
          <p:cNvSpPr/>
          <p:nvPr/>
        </p:nvSpPr>
        <p:spPr>
          <a:xfrm>
            <a:off x="2700000" y="5760000"/>
            <a:ext cx="536760" cy="21816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154800" bIns="1548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22</a:t>
            </a:r>
            <a:endParaRPr b="0" lang="ru-RU" sz="800" spc="-1" strike="noStrike">
              <a:latin typeface="XO Oriel"/>
            </a:endParaRPr>
          </a:p>
        </p:txBody>
      </p:sp>
      <p:sp>
        <p:nvSpPr>
          <p:cNvPr id="144" name="Овал 4"/>
          <p:cNvSpPr/>
          <p:nvPr/>
        </p:nvSpPr>
        <p:spPr>
          <a:xfrm>
            <a:off x="3420000" y="5256360"/>
            <a:ext cx="536760" cy="32040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650" spc="-1" strike="noStrike">
                <a:solidFill>
                  <a:srgbClr val="ffffff"/>
                </a:solidFill>
                <a:latin typeface="Calibri"/>
                <a:ea typeface="DejaVu Sans"/>
              </a:rPr>
              <a:t>460</a:t>
            </a:r>
            <a:endParaRPr b="0" lang="ru-RU" sz="650" spc="-1" strike="noStrike">
              <a:latin typeface="XO Oriel"/>
            </a:endParaRPr>
          </a:p>
        </p:txBody>
      </p:sp>
      <p:sp>
        <p:nvSpPr>
          <p:cNvPr id="145" name="Овал 16"/>
          <p:cNvSpPr/>
          <p:nvPr/>
        </p:nvSpPr>
        <p:spPr>
          <a:xfrm>
            <a:off x="3583440" y="3072600"/>
            <a:ext cx="195840" cy="22140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156960" bIns="15696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800" spc="-1" strike="noStrike">
                <a:solidFill>
                  <a:srgbClr val="ffffff"/>
                </a:solidFill>
                <a:latin typeface="Calibri"/>
                <a:ea typeface="DejaVu Sans"/>
              </a:rPr>
              <a:t>7</a:t>
            </a:r>
            <a:endParaRPr b="0" lang="ru-RU" sz="800" spc="-1" strike="noStrike"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Прямоугольник 2"/>
          <p:cNvSpPr/>
          <p:nvPr/>
        </p:nvSpPr>
        <p:spPr>
          <a:xfrm>
            <a:off x="-252360" y="116640"/>
            <a:ext cx="9861480" cy="127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Правительство Камчатского края в 1 квартале 2023 года </a:t>
            </a:r>
            <a:endParaRPr b="0" lang="ru-RU" sz="2600" spc="-1" strike="noStrike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ru-RU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поступило – </a:t>
            </a:r>
            <a:r>
              <a:rPr b="1" lang="ru-RU" sz="2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1128</a:t>
            </a:r>
            <a:r>
              <a:rPr b="1" lang="ru-RU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обращений, по </a:t>
            </a:r>
            <a:r>
              <a:rPr b="1" lang="ru-RU" sz="2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1200</a:t>
            </a:r>
            <a:r>
              <a:rPr b="1" lang="ru-RU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вопросам, </a:t>
            </a:r>
            <a:endParaRPr b="0" lang="ru-RU" sz="2600" spc="-1" strike="noStrike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ru-RU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из них остаются на контроле – </a:t>
            </a:r>
            <a:r>
              <a:rPr b="1" lang="ru-RU" sz="2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143</a:t>
            </a:r>
            <a:r>
              <a:rPr b="1" lang="ru-RU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обращения</a:t>
            </a: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ru-RU" sz="2400" spc="-1" strike="noStrike">
              <a:latin typeface="XO Oriel"/>
            </a:endParaRPr>
          </a:p>
        </p:txBody>
      </p:sp>
      <p:sp>
        <p:nvSpPr>
          <p:cNvPr id="147" name="Прямоугольник 4"/>
          <p:cNvSpPr/>
          <p:nvPr/>
        </p:nvSpPr>
        <p:spPr>
          <a:xfrm>
            <a:off x="-248040" y="3645000"/>
            <a:ext cx="5936400" cy="179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Количество рассмотренных обращений на конец </a:t>
            </a:r>
            <a:endParaRPr b="0" lang="ru-RU" sz="2800" spc="-1" strike="noStrike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ru-RU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 квартала </a:t>
            </a:r>
            <a:r>
              <a:rPr b="1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2023</a:t>
            </a:r>
            <a:r>
              <a:rPr b="1" lang="ru-RU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года – </a:t>
            </a:r>
            <a:r>
              <a:rPr b="1" lang="ru-RU" sz="28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980</a:t>
            </a:r>
            <a:r>
              <a:rPr b="1" lang="ru-RU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обращений</a:t>
            </a:r>
            <a:endParaRPr b="0" lang="ru-RU" sz="2800" spc="-1" strike="noStrike">
              <a:latin typeface="XO Oriel"/>
            </a:endParaRPr>
          </a:p>
        </p:txBody>
      </p:sp>
      <p:sp>
        <p:nvSpPr>
          <p:cNvPr id="148" name="Прямоугольник 5"/>
          <p:cNvSpPr/>
          <p:nvPr/>
        </p:nvSpPr>
        <p:spPr>
          <a:xfrm>
            <a:off x="395640" y="1899000"/>
            <a:ext cx="837360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1 квартале 2022 года поступило </a:t>
            </a:r>
            <a:r>
              <a:rPr b="1" lang="ru-RU" sz="28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1161</a:t>
            </a:r>
            <a:r>
              <a:rPr b="1" lang="ru-RU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обращение (количество обращений уменьшилось в 1,02 раза)</a:t>
            </a:r>
            <a:endParaRPr b="0" lang="ru-RU" sz="2800" spc="-1" strike="noStrike">
              <a:latin typeface="XO Oriel"/>
            </a:endParaRPr>
          </a:p>
        </p:txBody>
      </p:sp>
      <p:pic>
        <p:nvPicPr>
          <p:cNvPr id="149" name="" descr=""/>
          <p:cNvPicPr/>
          <p:nvPr/>
        </p:nvPicPr>
        <p:blipFill>
          <a:blip r:embed="rId1"/>
          <a:stretch/>
        </p:blipFill>
        <p:spPr>
          <a:xfrm>
            <a:off x="5040000" y="3227400"/>
            <a:ext cx="3956760" cy="269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2"/>
          <p:cNvSpPr/>
          <p:nvPr/>
        </p:nvSpPr>
        <p:spPr>
          <a:xfrm>
            <a:off x="1043640" y="475920"/>
            <a:ext cx="7599960" cy="3330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1600" spc="-1" strike="noStrike">
                <a:solidFill>
                  <a:srgbClr val="000000"/>
                </a:solidFill>
                <a:latin typeface="Sylfaen"/>
                <a:ea typeface="DejaVu Sans"/>
              </a:rPr>
              <a:t>Источники поступления обращений граждан в Правительство Камчатского края</a:t>
            </a:r>
            <a:endParaRPr b="0" lang="ru-RU" sz="1600" spc="-1" strike="noStrike">
              <a:latin typeface="XO Oriel"/>
            </a:endParaRPr>
          </a:p>
        </p:txBody>
      </p:sp>
      <p:sp>
        <p:nvSpPr>
          <p:cNvPr id="151" name="TextBox 1"/>
          <p:cNvSpPr/>
          <p:nvPr/>
        </p:nvSpPr>
        <p:spPr>
          <a:xfrm>
            <a:off x="6300360" y="692280"/>
            <a:ext cx="2515680" cy="1092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  <a:buNone/>
            </a:pPr>
            <a:endParaRPr b="0" lang="ru-RU" sz="1200" spc="-1" strike="noStrike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endParaRPr b="0" lang="ru-RU" sz="1200" spc="-1" strike="noStrike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1200" spc="-1" strike="noStrike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endParaRPr b="0" lang="ru-RU" sz="1200" spc="-1" strike="noStrike">
              <a:latin typeface="XO Oriel"/>
            </a:endParaRPr>
          </a:p>
        </p:txBody>
      </p:sp>
      <p:graphicFrame>
        <p:nvGraphicFramePr>
          <p:cNvPr id="152" name=""/>
          <p:cNvGraphicFramePr/>
          <p:nvPr/>
        </p:nvGraphicFramePr>
        <p:xfrm>
          <a:off x="538560" y="1080000"/>
          <a:ext cx="8277480" cy="5217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180000" y="36360"/>
            <a:ext cx="8370720" cy="5011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400" spc="-1" strike="noStrike">
                <a:solidFill>
                  <a:srgbClr val="000000"/>
                </a:solidFill>
                <a:latin typeface="Sylfaen"/>
              </a:rPr>
              <a:t>Основная тематика обращений, представляющих для заявителей </a:t>
            </a:r>
            <a:br>
              <a:rPr sz="1400"/>
            </a:br>
            <a:r>
              <a:rPr b="1" lang="ru-RU" sz="1400" spc="-1" strike="noStrike">
                <a:solidFill>
                  <a:srgbClr val="000000"/>
                </a:solidFill>
                <a:latin typeface="Sylfaen"/>
              </a:rPr>
              <a:t>наибольший интерес в 1 квартале 2023 года</a:t>
            </a:r>
            <a:endParaRPr b="0" lang="ru-RU" sz="1400" spc="-1" strike="noStrike">
              <a:latin typeface="XO Oriel"/>
            </a:endParaRPr>
          </a:p>
        </p:txBody>
      </p:sp>
      <p:graphicFrame>
        <p:nvGraphicFramePr>
          <p:cNvPr id="154" name="Group 250"/>
          <p:cNvGraphicFramePr/>
          <p:nvPr/>
        </p:nvGraphicFramePr>
        <p:xfrm>
          <a:off x="180000" y="720000"/>
          <a:ext cx="8762400" cy="5453640"/>
        </p:xfrm>
        <a:graphic>
          <a:graphicData uri="http://schemas.openxmlformats.org/drawingml/2006/table">
            <a:tbl>
              <a:tblPr/>
              <a:tblGrid>
                <a:gridCol w="574560"/>
                <a:gridCol w="5782680"/>
                <a:gridCol w="721440"/>
                <a:gridCol w="1684080"/>
              </a:tblGrid>
              <a:tr h="337680"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ffffff"/>
                          </a:solidFill>
                          <a:latin typeface="Verdana"/>
                        </a:rPr>
                        <a:t>№</a:t>
                      </a:r>
                      <a:endParaRPr b="0" lang="ru-RU" sz="7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297bbc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ffffff"/>
                          </a:solidFill>
                          <a:latin typeface="Verdana"/>
                        </a:rPr>
                        <a:t>Наименование вопроса</a:t>
                      </a:r>
                      <a:endParaRPr b="0" lang="ru-RU" sz="7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297bbc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Кол-во</a:t>
                      </a:r>
                      <a:endParaRPr b="0" lang="ru-RU" sz="7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297bbc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ffffff"/>
                          </a:solidFill>
                          <a:latin typeface="Verdana"/>
                        </a:rPr>
                        <a:t>в %</a:t>
                      </a:r>
                      <a:endParaRPr b="0" lang="ru-RU" sz="7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297bbc"/>
                    </a:solidFill>
                  </a:tcPr>
                </a:tc>
              </a:tr>
              <a:tr h="66996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Мобилизация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13,4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21600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Улучшение жилищных условий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5,4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21600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Транспортное обслуживание населения, пассажирские перевозки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3,4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21600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  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ru-RU" sz="1400" spc="-1" strike="noStrike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Загрязнение окружающей среды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3,1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39564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Лечение и оказание медицинской помощи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2,6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28260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Деятельность органов исполнительной власти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2,5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82296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Социальное обеспечение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2,2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70308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Уборка снега, опавших листьев, мусора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1,9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51552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предпринимательской деятельности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1,7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539280"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ru-RU" sz="1400" spc="-1" strike="noStrike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Несанкционированные свалки мусора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1,6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  <a:tr h="539280"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11.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Работа медицинских учреждений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latin typeface="Times New Roman"/>
                        </a:rPr>
                        <a:t>19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 lIns="6840" rIns="6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400" spc="-1" strike="noStrike">
                          <a:latin typeface="Times New Roman"/>
                        </a:rPr>
                        <a:t>1,6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ctr"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1"/>
          <p:cNvSpPr/>
          <p:nvPr/>
        </p:nvSpPr>
        <p:spPr>
          <a:xfrm>
            <a:off x="-66600" y="-233640"/>
            <a:ext cx="9225360" cy="13680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 algn="ctr">
              <a:lnSpc>
                <a:spcPct val="100000"/>
              </a:lnSpc>
              <a:buNone/>
            </a:pPr>
            <a:endParaRPr b="0" lang="ru-RU" sz="1400" spc="-1" strike="noStrike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400" spc="-1" strike="noStrike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Calibri"/>
              </a:rPr>
              <a:t>Распределение по тематическим разделам количества вопросов, содержавшихся в обращениях, поступивших в Правительство Камчатского края</a:t>
            </a:r>
            <a:endParaRPr b="0" lang="ru-RU" sz="1400" spc="-1" strike="noStrike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400" spc="-1" strike="noStrike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400" spc="-1" strike="noStrike">
              <a:latin typeface="XO Oriel"/>
            </a:endParaRPr>
          </a:p>
        </p:txBody>
      </p:sp>
      <p:graphicFrame>
        <p:nvGraphicFramePr>
          <p:cNvPr id="156" name="Таблица 4"/>
          <p:cNvGraphicFramePr/>
          <p:nvPr/>
        </p:nvGraphicFramePr>
        <p:xfrm>
          <a:off x="82800" y="1046160"/>
          <a:ext cx="8989920" cy="4910760"/>
        </p:xfrm>
        <a:graphic>
          <a:graphicData uri="http://schemas.openxmlformats.org/drawingml/2006/table">
            <a:tbl>
              <a:tblPr/>
              <a:tblGrid>
                <a:gridCol w="1266480"/>
                <a:gridCol w="1261800"/>
                <a:gridCol w="1271160"/>
                <a:gridCol w="1266480"/>
                <a:gridCol w="1266480"/>
                <a:gridCol w="1191600"/>
                <a:gridCol w="1466280"/>
              </a:tblGrid>
              <a:tr h="591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Условные обозначения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 gridSpan="5"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количество вопросов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3"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4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Всего вопросов, содержащихся в обращениях</a:t>
                      </a:r>
                      <a:endParaRPr b="0" lang="ru-RU" sz="14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5569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3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Тематический раздел</a:t>
                      </a:r>
                      <a:endParaRPr b="0" lang="ru-RU" sz="13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 rowSpan="2"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3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1.Государство, общество, политика</a:t>
                      </a:r>
                      <a:endParaRPr b="0" lang="ru-RU" sz="13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3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2. Социальная сфера</a:t>
                      </a:r>
                      <a:endParaRPr b="0" lang="ru-RU" sz="13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3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3. Экономика</a:t>
                      </a:r>
                      <a:endParaRPr b="0" lang="ru-RU" sz="13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9900"/>
                    </a:solidFill>
                  </a:tcPr>
                </a:tc>
                <a:tc rowSpan="2"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3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4.Оборона, безопасность, законность</a:t>
                      </a:r>
                      <a:endParaRPr b="0" lang="ru-RU" sz="13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0099"/>
                    </a:solidFill>
                  </a:tcPr>
                </a:tc>
                <a:tc rowSpan="2"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3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 Жилищно-коммунальная сфера</a:t>
                      </a:r>
                      <a:endParaRPr b="0" lang="ru-RU" sz="13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7311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3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Период</a:t>
                      </a:r>
                      <a:endParaRPr b="0" lang="ru-RU" sz="13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7142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2021 год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184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543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329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292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1414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1158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2022 год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178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436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345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253</a:t>
                      </a:r>
                      <a:endParaRPr b="0" lang="ru-RU" sz="1200" spc="-1" strike="noStrike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1274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1158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latin typeface="Times New Roman"/>
                        </a:rPr>
                        <a:t>2023 год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latin typeface="Times New Roman"/>
                        </a:rPr>
                        <a:t>174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latin typeface="Times New Roman"/>
                        </a:rPr>
                        <a:t>277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latin typeface="Times New Roman"/>
                        </a:rPr>
                        <a:t>300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latin typeface="Times New Roman"/>
                        </a:rPr>
                        <a:t>219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latin typeface="Times New Roman"/>
                        </a:rPr>
                        <a:t>230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ru-RU" sz="1200" spc="-1" strike="noStrike">
                          <a:latin typeface="Times New Roman"/>
                        </a:rPr>
                        <a:t>1200</a:t>
                      </a:r>
                      <a:endParaRPr b="0" lang="ru-RU" sz="1200" spc="-1" strike="noStrike">
                        <a:latin typeface="XO Orie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/>
          <p:nvPr/>
        </p:nvSpPr>
        <p:spPr>
          <a:xfrm>
            <a:off x="4539240" y="-15840"/>
            <a:ext cx="217800" cy="2718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1200" spc="-1" strike="noStrike">
                <a:solidFill>
                  <a:srgbClr val="000000"/>
                </a:solidFill>
                <a:latin typeface="Sylfaen"/>
                <a:ea typeface="Calibri"/>
              </a:rPr>
              <a:t> 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158" name="Прямоугольник 2"/>
          <p:cNvSpPr/>
          <p:nvPr/>
        </p:nvSpPr>
        <p:spPr>
          <a:xfrm>
            <a:off x="827640" y="198720"/>
            <a:ext cx="719712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Результаты рассмотрения обращений, </a:t>
            </a:r>
            <a:endParaRPr b="0" lang="ru-RU" sz="1800" spc="-1" strike="noStrike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поступивших в 1 квартале 2023 года</a:t>
            </a:r>
            <a:endParaRPr b="0" lang="ru-RU" sz="1800" spc="-1" strike="noStrike">
              <a:latin typeface="XO Oriel"/>
            </a:endParaRPr>
          </a:p>
        </p:txBody>
      </p:sp>
      <p:graphicFrame>
        <p:nvGraphicFramePr>
          <p:cNvPr id="159" name=""/>
          <p:cNvGraphicFramePr/>
          <p:nvPr/>
        </p:nvGraphicFramePr>
        <p:xfrm>
          <a:off x="360000" y="991080"/>
          <a:ext cx="8278200" cy="561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 Box 410"/>
          <p:cNvSpPr/>
          <p:nvPr/>
        </p:nvSpPr>
        <p:spPr>
          <a:xfrm>
            <a:off x="7020000" y="2924280"/>
            <a:ext cx="231480" cy="3632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161" name="Диаграмма 6"/>
          <p:cNvGraphicFramePr/>
          <p:nvPr/>
        </p:nvGraphicFramePr>
        <p:xfrm>
          <a:off x="180000" y="180000"/>
          <a:ext cx="8848800" cy="639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20629</TotalTime>
  <Application>Редактор_презентаций/2.3.0.0$Windows_x86 LibreOffice_project/d7069ca4099d5bcbebec49469997278131397f7e</Application>
  <AppVersion>15.0000</AppVersion>
  <Words>410</Words>
  <Paragraphs>169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2015-06-29T07:39:57Z</dcterms:created>
  <dc:creator>Еремин Александр Геннадьевич</dc:creator>
  <dc:description/>
  <dc:language>ru-RU</dc:language>
  <cp:lastModifiedBy/>
  <cp:lastPrinted>2022-04-26T01:30:04Z</cp:lastPrinted>
  <dcterms:modified xsi:type="dcterms:W3CDTF">2023-04-25T10:31:35Z</dcterms:modified>
  <cp:revision>4218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Экран (4:3)</vt:lpwstr>
  </property>
  <property fmtid="{D5CDD505-2E9C-101B-9397-08002B2CF9AE}" pid="4" name="Slides">
    <vt:i4>7</vt:i4>
  </property>
</Properties>
</file>